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4592" r:id="rId2"/>
  </p:sldMasterIdLst>
  <p:notesMasterIdLst>
    <p:notesMasterId r:id="rId75"/>
  </p:notesMasterIdLst>
  <p:handoutMasterIdLst>
    <p:handoutMasterId r:id="rId76"/>
  </p:handoutMasterIdLst>
  <p:sldIdLst>
    <p:sldId id="380" r:id="rId3"/>
    <p:sldId id="265" r:id="rId4"/>
    <p:sldId id="383" r:id="rId5"/>
    <p:sldId id="384" r:id="rId6"/>
    <p:sldId id="382" r:id="rId7"/>
    <p:sldId id="438" r:id="rId8"/>
    <p:sldId id="439" r:id="rId9"/>
    <p:sldId id="440" r:id="rId10"/>
    <p:sldId id="385" r:id="rId11"/>
    <p:sldId id="386" r:id="rId12"/>
    <p:sldId id="387" r:id="rId13"/>
    <p:sldId id="441" r:id="rId14"/>
    <p:sldId id="442" r:id="rId15"/>
    <p:sldId id="443" r:id="rId16"/>
    <p:sldId id="444" r:id="rId17"/>
    <p:sldId id="388" r:id="rId18"/>
    <p:sldId id="389" r:id="rId19"/>
    <p:sldId id="390" r:id="rId20"/>
    <p:sldId id="391" r:id="rId21"/>
    <p:sldId id="392" r:id="rId22"/>
    <p:sldId id="445" r:id="rId23"/>
    <p:sldId id="446" r:id="rId24"/>
    <p:sldId id="393" r:id="rId25"/>
    <p:sldId id="394" r:id="rId26"/>
    <p:sldId id="395" r:id="rId27"/>
    <p:sldId id="396" r:id="rId28"/>
    <p:sldId id="447" r:id="rId29"/>
    <p:sldId id="448" r:id="rId30"/>
    <p:sldId id="449" r:id="rId31"/>
    <p:sldId id="450" r:id="rId32"/>
    <p:sldId id="397" r:id="rId33"/>
    <p:sldId id="398" r:id="rId34"/>
    <p:sldId id="400" r:id="rId35"/>
    <p:sldId id="401" r:id="rId36"/>
    <p:sldId id="402" r:id="rId37"/>
    <p:sldId id="403" r:id="rId38"/>
    <p:sldId id="404" r:id="rId39"/>
    <p:sldId id="406" r:id="rId40"/>
    <p:sldId id="407" r:id="rId41"/>
    <p:sldId id="409" r:id="rId42"/>
    <p:sldId id="411" r:id="rId43"/>
    <p:sldId id="412" r:id="rId44"/>
    <p:sldId id="414" r:id="rId45"/>
    <p:sldId id="415" r:id="rId46"/>
    <p:sldId id="416" r:id="rId47"/>
    <p:sldId id="417" r:id="rId48"/>
    <p:sldId id="418" r:id="rId49"/>
    <p:sldId id="419" r:id="rId50"/>
    <p:sldId id="451" r:id="rId51"/>
    <p:sldId id="420" r:id="rId52"/>
    <p:sldId id="452" r:id="rId53"/>
    <p:sldId id="425" r:id="rId54"/>
    <p:sldId id="422" r:id="rId55"/>
    <p:sldId id="423" r:id="rId56"/>
    <p:sldId id="424" r:id="rId57"/>
    <p:sldId id="453" r:id="rId58"/>
    <p:sldId id="426" r:id="rId59"/>
    <p:sldId id="427" r:id="rId60"/>
    <p:sldId id="429" r:id="rId61"/>
    <p:sldId id="454" r:id="rId62"/>
    <p:sldId id="428" r:id="rId63"/>
    <p:sldId id="430" r:id="rId64"/>
    <p:sldId id="431" r:id="rId65"/>
    <p:sldId id="432" r:id="rId66"/>
    <p:sldId id="455" r:id="rId67"/>
    <p:sldId id="433" r:id="rId68"/>
    <p:sldId id="434" r:id="rId69"/>
    <p:sldId id="456" r:id="rId70"/>
    <p:sldId id="457" r:id="rId71"/>
    <p:sldId id="458" r:id="rId72"/>
    <p:sldId id="435" r:id="rId73"/>
    <p:sldId id="436" r:id="rId7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8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8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8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8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pitchFamily="80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pitchFamily="80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pitchFamily="80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ＭＳ Ｐゴシック" pitchFamily="80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333399"/>
    <a:srgbClr val="FFFFCC"/>
    <a:srgbClr val="FF66FF"/>
    <a:srgbClr val="3333CC"/>
    <a:srgbClr val="143C83"/>
    <a:srgbClr val="FF00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99" autoAdjust="0"/>
    <p:restoredTop sz="93750" autoAdjust="0"/>
  </p:normalViewPr>
  <p:slideViewPr>
    <p:cSldViewPr snapToGrid="0" showGuides="1">
      <p:cViewPr varScale="1">
        <p:scale>
          <a:sx n="87" d="100"/>
          <a:sy n="87" d="100"/>
        </p:scale>
        <p:origin x="-78" y="-108"/>
      </p:cViewPr>
      <p:guideLst>
        <p:guide orient="horz" pos="559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8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51756ED1-7C99-4CAA-A494-A46823501D3C}" type="datetimeFigureOut">
              <a:rPr lang="en-US"/>
              <a:pPr>
                <a:defRPr/>
              </a:pPr>
              <a:t>4/6/2016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8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541522C9-F2DD-4E11-B892-780977A758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980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8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AC438B5A-85D7-40B8-97AC-02390B22C0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857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pitchFamily="80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pitchFamily="8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pitchFamily="8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pitchFamily="8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pitchFamily="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8A69F6B2-C6A5-4D44-A53C-3F86589D3647}" type="slidenum">
              <a:rPr lang="en-US" sz="1200" smtClean="0"/>
              <a:pPr/>
              <a:t>2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2CF0160A-A013-4954-8DB4-FFB55AACBCF2}" type="slidenum">
              <a:rPr lang="en-US" sz="1200" smtClean="0"/>
              <a:pPr/>
              <a:t>11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2CF0160A-A013-4954-8DB4-FFB55AACBCF2}" type="slidenum">
              <a:rPr lang="en-US" sz="1200" smtClean="0"/>
              <a:pPr/>
              <a:t>12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2CF0160A-A013-4954-8DB4-FFB55AACBCF2}" type="slidenum">
              <a:rPr lang="en-US" sz="1200" smtClean="0"/>
              <a:pPr/>
              <a:t>13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2CF0160A-A013-4954-8DB4-FFB55AACBCF2}" type="slidenum">
              <a:rPr lang="en-US" sz="1200" smtClean="0"/>
              <a:pPr/>
              <a:t>14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2CF0160A-A013-4954-8DB4-FFB55AACBCF2}" type="slidenum">
              <a:rPr lang="en-US" sz="1200" smtClean="0"/>
              <a:pPr/>
              <a:t>15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BEEE3B7E-AD9D-451C-9D2A-38D6AD720904}" type="slidenum">
              <a:rPr lang="en-US" sz="1200" smtClean="0"/>
              <a:pPr/>
              <a:t>16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A698EFA9-E4F4-4A7D-B502-66DBE7A67789}" type="slidenum">
              <a:rPr lang="en-US" sz="1200" smtClean="0"/>
              <a:pPr/>
              <a:t>17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BC3235D5-6152-4153-AE43-FCAA1336C0A4}" type="slidenum">
              <a:rPr lang="en-US" sz="1200" smtClean="0"/>
              <a:pPr/>
              <a:t>18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039F1A31-DAE5-429A-BC3B-25CCCF593F48}" type="slidenum">
              <a:rPr lang="en-US" sz="1200" smtClean="0"/>
              <a:pPr/>
              <a:t>19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B32DAFFE-C965-4A63-A5D4-2381608B6C95}" type="slidenum">
              <a:rPr lang="en-US" sz="1200" smtClean="0"/>
              <a:pPr/>
              <a:t>20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3D642CDF-C06A-449E-AD2A-529BF10953B5}" type="slidenum">
              <a:rPr lang="en-US" sz="1200" smtClean="0"/>
              <a:pPr/>
              <a:t>3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B32DAFFE-C965-4A63-A5D4-2381608B6C95}" type="slidenum">
              <a:rPr lang="en-US" sz="1200" smtClean="0"/>
              <a:pPr/>
              <a:t>21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039F1A31-DAE5-429A-BC3B-25CCCF593F48}" type="slidenum">
              <a:rPr lang="en-US" sz="1200" smtClean="0"/>
              <a:pPr/>
              <a:t>22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4F11C9ED-E08E-4F2F-ADE9-71F1098D8D80}" type="slidenum">
              <a:rPr lang="en-US" sz="1200" smtClean="0"/>
              <a:pPr/>
              <a:t>23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7043E490-9B4B-420A-95E9-0DD9713E3755}" type="slidenum">
              <a:rPr lang="en-US" sz="1200" smtClean="0"/>
              <a:pPr/>
              <a:t>24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3EC8364-766A-4298-96C9-B914F6AF2AB5}" type="slidenum">
              <a:rPr lang="en-US" sz="1200" smtClean="0"/>
              <a:pPr/>
              <a:t>25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D1D98383-583F-422C-8611-557E72FE8259}" type="slidenum">
              <a:rPr lang="en-US" sz="1200" smtClean="0"/>
              <a:pPr/>
              <a:t>26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039F1A31-DAE5-429A-BC3B-25CCCF593F48}" type="slidenum">
              <a:rPr lang="en-US" sz="1200" smtClean="0"/>
              <a:pPr/>
              <a:t>27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039F1A31-DAE5-429A-BC3B-25CCCF593F48}" type="slidenum">
              <a:rPr lang="en-US" sz="1200" smtClean="0"/>
              <a:pPr/>
              <a:t>28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039F1A31-DAE5-429A-BC3B-25CCCF593F48}" type="slidenum">
              <a:rPr lang="en-US" sz="1200" smtClean="0"/>
              <a:pPr/>
              <a:t>29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039F1A31-DAE5-429A-BC3B-25CCCF593F48}" type="slidenum">
              <a:rPr lang="en-US" sz="1200" smtClean="0"/>
              <a:pPr/>
              <a:t>30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75B13612-0E17-4050-A419-F46CAB4AEE6F}" type="slidenum">
              <a:rPr lang="en-US" sz="1200" smtClean="0"/>
              <a:pPr/>
              <a:t>4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FBC77791-BF11-4C85-AE35-2B498D2EF0DD}" type="slidenum">
              <a:rPr lang="en-US" sz="1200" smtClean="0"/>
              <a:pPr/>
              <a:t>31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7933B81F-8D42-4B48-B0BA-0CD13E5885F2}" type="slidenum">
              <a:rPr lang="en-US" sz="1200" smtClean="0"/>
              <a:pPr/>
              <a:t>32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89EFFED3-3BD8-4FFB-8BC3-7819826BA572}" type="slidenum">
              <a:rPr lang="en-US" sz="1200" smtClean="0"/>
              <a:pPr/>
              <a:t>33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7F00D911-62DA-4664-B89C-B83CD85B9149}" type="slidenum">
              <a:rPr lang="en-US" sz="1200" smtClean="0"/>
              <a:pPr/>
              <a:t>34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9BFD18E7-974D-4529-8098-4554C8938B94}" type="slidenum">
              <a:rPr lang="en-US" sz="1200" smtClean="0"/>
              <a:pPr/>
              <a:t>35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486CD1F9-CB2C-40E2-ADB4-984658C61696}" type="slidenum">
              <a:rPr lang="en-US" sz="1200" smtClean="0"/>
              <a:pPr/>
              <a:t>36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72EE6A72-875E-419F-8827-AFDE3B019554}" type="slidenum">
              <a:rPr lang="en-US" sz="1200" smtClean="0"/>
              <a:pPr/>
              <a:t>37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EBEEE8B0-8B44-4E33-8637-5CCF9ADF2705}" type="slidenum">
              <a:rPr lang="en-US" sz="1200" smtClean="0"/>
              <a:pPr/>
              <a:t>38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A8473677-D2FD-40D6-B908-0C68492CFE6D}" type="slidenum">
              <a:rPr lang="en-US" sz="1200" smtClean="0"/>
              <a:pPr/>
              <a:t>39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294FA7EB-8C8F-4B06-98BD-E117471F3F32}" type="slidenum">
              <a:rPr lang="en-US" sz="1200" smtClean="0"/>
              <a:pPr/>
              <a:t>40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6A9BA3FA-AF19-4671-A1FF-3F3DFA96C0B6}" type="slidenum">
              <a:rPr lang="en-US" sz="1200" smtClean="0"/>
              <a:pPr/>
              <a:t>5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601841A-B3FC-4800-A8D3-47A069349F41}" type="slidenum">
              <a:rPr lang="en-US" sz="1200" smtClean="0"/>
              <a:pPr/>
              <a:t>41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601841A-B3FC-4800-A8D3-47A069349F41}" type="slidenum">
              <a:rPr lang="en-US" sz="1200" smtClean="0"/>
              <a:pPr/>
              <a:t>42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601841A-B3FC-4800-A8D3-47A069349F41}" type="slidenum">
              <a:rPr lang="en-US" sz="1200" smtClean="0"/>
              <a:pPr/>
              <a:t>43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601841A-B3FC-4800-A8D3-47A069349F41}" type="slidenum">
              <a:rPr lang="en-US" sz="1200" smtClean="0"/>
              <a:pPr/>
              <a:t>44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601841A-B3FC-4800-A8D3-47A069349F41}" type="slidenum">
              <a:rPr lang="en-US" sz="1200" smtClean="0"/>
              <a:pPr/>
              <a:t>45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601841A-B3FC-4800-A8D3-47A069349F41}" type="slidenum">
              <a:rPr lang="en-US" sz="1200" smtClean="0"/>
              <a:pPr/>
              <a:t>46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601841A-B3FC-4800-A8D3-47A069349F41}" type="slidenum">
              <a:rPr lang="en-US" sz="1200" smtClean="0"/>
              <a:pPr/>
              <a:t>47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601841A-B3FC-4800-A8D3-47A069349F41}" type="slidenum">
              <a:rPr lang="en-US" sz="1200" smtClean="0"/>
              <a:pPr/>
              <a:t>48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601841A-B3FC-4800-A8D3-47A069349F41}" type="slidenum">
              <a:rPr lang="en-US" sz="1200" smtClean="0"/>
              <a:pPr/>
              <a:t>49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601841A-B3FC-4800-A8D3-47A069349F41}" type="slidenum">
              <a:rPr lang="en-US" sz="1200" smtClean="0"/>
              <a:pPr/>
              <a:t>50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6A9BA3FA-AF19-4671-A1FF-3F3DFA96C0B6}" type="slidenum">
              <a:rPr lang="en-US" sz="1200" smtClean="0"/>
              <a:pPr/>
              <a:t>6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601841A-B3FC-4800-A8D3-47A069349F41}" type="slidenum">
              <a:rPr lang="en-US" sz="1200" smtClean="0"/>
              <a:pPr/>
              <a:t>51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601841A-B3FC-4800-A8D3-47A069349F41}" type="slidenum">
              <a:rPr lang="en-US" sz="1200" smtClean="0"/>
              <a:pPr/>
              <a:t>52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601841A-B3FC-4800-A8D3-47A069349F41}" type="slidenum">
              <a:rPr lang="en-US" sz="1200" smtClean="0"/>
              <a:pPr/>
              <a:t>53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601841A-B3FC-4800-A8D3-47A069349F41}" type="slidenum">
              <a:rPr lang="en-US" sz="1200" smtClean="0"/>
              <a:pPr/>
              <a:t>54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601841A-B3FC-4800-A8D3-47A069349F41}" type="slidenum">
              <a:rPr lang="en-US" sz="1200" smtClean="0"/>
              <a:pPr/>
              <a:t>55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601841A-B3FC-4800-A8D3-47A069349F41}" type="slidenum">
              <a:rPr lang="en-US" sz="1200" smtClean="0"/>
              <a:pPr/>
              <a:t>56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601841A-B3FC-4800-A8D3-47A069349F41}" type="slidenum">
              <a:rPr lang="en-US" sz="1200" smtClean="0"/>
              <a:pPr/>
              <a:t>57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601841A-B3FC-4800-A8D3-47A069349F41}" type="slidenum">
              <a:rPr lang="en-US" sz="1200" smtClean="0"/>
              <a:pPr/>
              <a:t>58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601841A-B3FC-4800-A8D3-47A069349F41}" type="slidenum">
              <a:rPr lang="en-US" sz="1200" smtClean="0"/>
              <a:pPr/>
              <a:t>59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601841A-B3FC-4800-A8D3-47A069349F41}" type="slidenum">
              <a:rPr lang="en-US" sz="1200" smtClean="0"/>
              <a:pPr/>
              <a:t>60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6A9BA3FA-AF19-4671-A1FF-3F3DFA96C0B6}" type="slidenum">
              <a:rPr lang="en-US" sz="1200" smtClean="0"/>
              <a:pPr/>
              <a:t>7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601841A-B3FC-4800-A8D3-47A069349F41}" type="slidenum">
              <a:rPr lang="en-US" sz="1200" smtClean="0"/>
              <a:pPr/>
              <a:t>61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601841A-B3FC-4800-A8D3-47A069349F41}" type="slidenum">
              <a:rPr lang="en-US" sz="1200" smtClean="0"/>
              <a:pPr/>
              <a:t>62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601841A-B3FC-4800-A8D3-47A069349F41}" type="slidenum">
              <a:rPr lang="en-US" sz="1200" smtClean="0"/>
              <a:pPr/>
              <a:t>63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601841A-B3FC-4800-A8D3-47A069349F41}" type="slidenum">
              <a:rPr lang="en-US" sz="1200" smtClean="0"/>
              <a:pPr/>
              <a:t>64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601841A-B3FC-4800-A8D3-47A069349F41}" type="slidenum">
              <a:rPr lang="en-US" sz="1200" smtClean="0"/>
              <a:pPr/>
              <a:t>65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601841A-B3FC-4800-A8D3-47A069349F41}" type="slidenum">
              <a:rPr lang="en-US" sz="1200" smtClean="0"/>
              <a:pPr/>
              <a:t>66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601841A-B3FC-4800-A8D3-47A069349F41}" type="slidenum">
              <a:rPr lang="en-US" sz="1200" smtClean="0"/>
              <a:pPr/>
              <a:t>67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601841A-B3FC-4800-A8D3-47A069349F41}" type="slidenum">
              <a:rPr lang="en-US" sz="1200" smtClean="0"/>
              <a:pPr/>
              <a:t>68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601841A-B3FC-4800-A8D3-47A069349F41}" type="slidenum">
              <a:rPr lang="en-US" sz="1200" smtClean="0"/>
              <a:pPr/>
              <a:t>69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601841A-B3FC-4800-A8D3-47A069349F41}" type="slidenum">
              <a:rPr lang="en-US" sz="1200" smtClean="0"/>
              <a:pPr/>
              <a:t>70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6A9BA3FA-AF19-4671-A1FF-3F3DFA96C0B6}" type="slidenum">
              <a:rPr lang="en-US" sz="1200" smtClean="0"/>
              <a:pPr/>
              <a:t>8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601841A-B3FC-4800-A8D3-47A069349F41}" type="slidenum">
              <a:rPr lang="en-US" sz="1200" smtClean="0"/>
              <a:pPr/>
              <a:t>71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1601841A-B3FC-4800-A8D3-47A069349F41}" type="slidenum">
              <a:rPr lang="en-US" sz="1200" smtClean="0"/>
              <a:pPr/>
              <a:t>72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971AD275-353F-4BB9-8818-0458F5CD1CF6}" type="slidenum">
              <a:rPr lang="en-US" sz="1200" smtClean="0"/>
              <a:pPr/>
              <a:t>9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fld id="{9715AB80-FD15-4936-A8E9-CAD79B08E95B}" type="slidenum">
              <a:rPr lang="en-US" sz="1200" smtClean="0"/>
              <a:pPr/>
              <a:t>10</a:t>
            </a:fld>
            <a:endParaRPr lang="en-US" sz="12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>
            <a:noFill/>
          </a:ln>
        </p:spPr>
        <p:txBody>
          <a:bodyPr vert="horz"/>
          <a:lstStyle>
            <a:lvl1pPr>
              <a:defRPr>
                <a:ln>
                  <a:noFill/>
                </a:ln>
                <a:solidFill>
                  <a:srgbClr val="FF66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0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34020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34020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39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4" name="Rectangle 24"/>
          <p:cNvSpPr>
            <a:spLocks noChangeArrowheads="1"/>
          </p:cNvSpPr>
          <p:nvPr userDrawn="1"/>
        </p:nvSpPr>
        <p:spPr bwMode="auto">
          <a:xfrm>
            <a:off x="0" y="6400800"/>
            <a:ext cx="9144000" cy="457200"/>
          </a:xfrm>
          <a:prstGeom prst="rect">
            <a:avLst/>
          </a:prstGeom>
          <a:solidFill>
            <a:srgbClr val="941C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pic>
        <p:nvPicPr>
          <p:cNvPr id="5" name="Picture 10" descr="Pearson_Strap_Bound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" y="6356350"/>
            <a:ext cx="190817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Pearson_Bound_Whit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825" y="6356350"/>
            <a:ext cx="1655763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95400" y="1676400"/>
            <a:ext cx="64008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0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65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095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971800"/>
            <a:ext cx="40386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971800"/>
            <a:ext cx="40386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80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80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99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64890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0"/>
          </p:nvPr>
        </p:nvSpPr>
        <p:spPr>
          <a:xfrm>
            <a:off x="76200" y="6602413"/>
            <a:ext cx="5399088" cy="179387"/>
          </a:xfrm>
          <a:prstGeom prst="rect">
            <a:avLst/>
          </a:prstGeom>
          <a:extLst/>
        </p:spPr>
        <p:txBody>
          <a:bodyPr/>
          <a:lstStyle>
            <a:lvl1pPr>
              <a:defRPr dirty="0">
                <a:latin typeface="+mn-lt"/>
                <a:ea typeface="ＭＳ Ｐゴシック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56395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0"/>
          </p:nvPr>
        </p:nvSpPr>
        <p:spPr>
          <a:xfrm>
            <a:off x="76200" y="6602413"/>
            <a:ext cx="5399088" cy="179387"/>
          </a:xfrm>
          <a:prstGeom prst="rect">
            <a:avLst/>
          </a:prstGeom>
          <a:extLst/>
        </p:spPr>
        <p:txBody>
          <a:bodyPr/>
          <a:lstStyle>
            <a:lvl1pPr>
              <a:defRPr>
                <a:latin typeface="+mn-lt"/>
                <a:ea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770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55879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0"/>
          </p:nvPr>
        </p:nvSpPr>
        <p:spPr>
          <a:xfrm>
            <a:off x="76200" y="6602413"/>
            <a:ext cx="5399088" cy="179387"/>
          </a:xfrm>
          <a:prstGeom prst="rect">
            <a:avLst/>
          </a:prstGeom>
          <a:extLst/>
        </p:spPr>
        <p:txBody>
          <a:bodyPr/>
          <a:lstStyle>
            <a:lvl1pPr>
              <a:defRPr>
                <a:latin typeface="+mn-lt"/>
                <a:ea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0987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0"/>
          </p:nvPr>
        </p:nvSpPr>
        <p:spPr>
          <a:xfrm>
            <a:off x="76200" y="6602413"/>
            <a:ext cx="5399088" cy="179387"/>
          </a:xfrm>
          <a:prstGeom prst="rect">
            <a:avLst/>
          </a:prstGeom>
          <a:extLst/>
        </p:spPr>
        <p:txBody>
          <a:bodyPr/>
          <a:lstStyle>
            <a:lvl1pPr>
              <a:defRPr>
                <a:latin typeface="+mn-lt"/>
                <a:ea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478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1141413"/>
            <a:ext cx="4038600" cy="226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125" y="1141413"/>
            <a:ext cx="4038600" cy="226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66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32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solidFill>
                  <a:srgbClr val="FF66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9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66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44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5683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7971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7145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66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3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1141413"/>
            <a:ext cx="8229600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gray">
          <a:xfrm>
            <a:off x="315913" y="6553200"/>
            <a:ext cx="5399087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defRPr/>
            </a:pPr>
            <a:r>
              <a:rPr lang="en-GB" sz="1000" dirty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© 2017 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45" r:id="rId1"/>
    <p:sldLayoutId id="2147484846" r:id="rId2"/>
    <p:sldLayoutId id="2147484847" r:id="rId3"/>
    <p:sldLayoutId id="2147484848" r:id="rId4"/>
    <p:sldLayoutId id="2147484849" r:id="rId5"/>
    <p:sldLayoutId id="2147484850" r:id="rId6"/>
    <p:sldLayoutId id="2147484851" r:id="rId7"/>
    <p:sldLayoutId id="2147484852" r:id="rId8"/>
    <p:sldLayoutId id="2147484853" r:id="rId9"/>
    <p:sldLayoutId id="2147484854" r:id="rId1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80" charset="-128"/>
          <a:cs typeface="+mj-cs"/>
        </a:defRPr>
      </a:lvl1pPr>
      <a:lvl2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pitchFamily="80" charset="-128"/>
          <a:cs typeface="Times New Roman" charset="0"/>
        </a:defRPr>
      </a:lvl2pPr>
      <a:lvl3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pitchFamily="80" charset="-128"/>
          <a:cs typeface="Times New Roman" charset="0"/>
        </a:defRPr>
      </a:lvl3pPr>
      <a:lvl4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pitchFamily="80" charset="-128"/>
          <a:cs typeface="Times New Roman" charset="0"/>
        </a:defRPr>
      </a:lvl4pPr>
      <a:lvl5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pitchFamily="80" charset="-128"/>
          <a:cs typeface="Times New Roman" charset="0"/>
        </a:defRPr>
      </a:lvl5pPr>
      <a:lvl6pPr marL="457200" algn="l" rtl="0" fontAlgn="base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Times New Roman" charset="0"/>
        </a:defRPr>
      </a:lvl6pPr>
      <a:lvl7pPr marL="914400" algn="l" rtl="0" fontAlgn="base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Times New Roman" charset="0"/>
        </a:defRPr>
      </a:lvl7pPr>
      <a:lvl8pPr marL="1371600" algn="l" rtl="0" fontAlgn="base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Times New Roman" charset="0"/>
        </a:defRPr>
      </a:lvl8pPr>
      <a:lvl9pPr marL="1828800" algn="l" rtl="0" fontAlgn="base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charset="0"/>
          <a:cs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80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8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8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8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8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 userDrawn="1"/>
        </p:nvSpPr>
        <p:spPr bwMode="gray">
          <a:xfrm>
            <a:off x="76200" y="6602413"/>
            <a:ext cx="5399088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defRPr/>
            </a:pPr>
            <a:r>
              <a:rPr lang="en-GB" sz="1000" dirty="0">
                <a:latin typeface="Arial" pitchFamily="34" charset="0"/>
                <a:ea typeface="ＭＳ Ｐゴシック" pitchFamily="34" charset="-128"/>
              </a:rPr>
              <a:t>© 2014 Pearson Education, Inc.</a:t>
            </a:r>
          </a:p>
        </p:txBody>
      </p:sp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09600"/>
            <a:ext cx="8229600" cy="213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971800"/>
            <a:ext cx="82296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61" r:id="rId1"/>
    <p:sldLayoutId id="2147484855" r:id="rId2"/>
    <p:sldLayoutId id="2147484856" r:id="rId3"/>
    <p:sldLayoutId id="2147484857" r:id="rId4"/>
    <p:sldLayoutId id="2147484858" r:id="rId5"/>
    <p:sldLayoutId id="2147484859" r:id="rId6"/>
    <p:sldLayoutId id="2147484860" r:id="rId7"/>
    <p:sldLayoutId id="2147484862" r:id="rId8"/>
    <p:sldLayoutId id="2147484863" r:id="rId9"/>
    <p:sldLayoutId id="2147484864" r:id="rId10"/>
    <p:sldLayoutId id="2147484865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ＭＳ Ｐゴシック" pitchFamily="80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ＭＳ Ｐゴシック" pitchFamily="80" charset="-128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ＭＳ Ｐゴシック" pitchFamily="80" charset="-128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ＭＳ Ｐゴシック" pitchFamily="80" charset="-128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ＭＳ Ｐゴシック" pitchFamily="80" charset="-128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495300" indent="-495300" algn="l" rtl="0" eaLnBrk="0" fontAlgn="base" hangingPunct="0">
        <a:spcBef>
          <a:spcPct val="20000"/>
        </a:spcBef>
        <a:spcAft>
          <a:spcPct val="0"/>
        </a:spcAft>
        <a:buFont typeface="Arial" charset="0"/>
        <a:buAutoNum type="alphaLcParenR"/>
        <a:defRPr sz="2400">
          <a:solidFill>
            <a:schemeClr val="tx1"/>
          </a:solidFill>
          <a:latin typeface="+mn-lt"/>
          <a:ea typeface="ＭＳ Ｐゴシック" pitchFamily="80" charset="-128"/>
          <a:cs typeface="+mn-cs"/>
        </a:defRPr>
      </a:lvl1pPr>
      <a:lvl2pPr marL="952500" indent="-495300" algn="l" rtl="0" eaLnBrk="0" fontAlgn="base" hangingPunct="0">
        <a:spcBef>
          <a:spcPct val="20000"/>
        </a:spcBef>
        <a:spcAft>
          <a:spcPct val="0"/>
        </a:spcAft>
        <a:buFont typeface="Arial" charset="0"/>
        <a:buAutoNum type="alphaLcParenR"/>
        <a:defRPr sz="2600">
          <a:solidFill>
            <a:schemeClr val="tx1"/>
          </a:solidFill>
          <a:latin typeface="+mn-lt"/>
          <a:ea typeface="Arial" charset="0"/>
          <a:cs typeface="+mn-cs"/>
        </a:defRPr>
      </a:lvl2pPr>
      <a:lvl3pPr marL="1409700" indent="-495300" algn="l" rtl="0" eaLnBrk="0" fontAlgn="base" hangingPunct="0">
        <a:spcBef>
          <a:spcPct val="20000"/>
        </a:spcBef>
        <a:spcAft>
          <a:spcPct val="0"/>
        </a:spcAft>
        <a:buFont typeface="Arial" charset="0"/>
        <a:buAutoNum type="alphaLcParenR"/>
        <a:defRPr sz="2600">
          <a:solidFill>
            <a:schemeClr val="tx1"/>
          </a:solidFill>
          <a:latin typeface="+mn-lt"/>
          <a:ea typeface="Arial" charset="0"/>
          <a:cs typeface="+mn-cs"/>
        </a:defRPr>
      </a:lvl3pPr>
      <a:lvl4pPr marL="1866900" indent="-495300" algn="l" rtl="0" eaLnBrk="0" fontAlgn="base" hangingPunct="0">
        <a:spcBef>
          <a:spcPct val="20000"/>
        </a:spcBef>
        <a:spcAft>
          <a:spcPct val="0"/>
        </a:spcAft>
        <a:buFont typeface="Arial" charset="0"/>
        <a:buAutoNum type="alphaLcParenR"/>
        <a:defRPr sz="2600">
          <a:solidFill>
            <a:schemeClr val="tx1"/>
          </a:solidFill>
          <a:latin typeface="+mn-lt"/>
          <a:ea typeface="Arial" charset="0"/>
          <a:cs typeface="+mn-cs"/>
        </a:defRPr>
      </a:lvl4pPr>
      <a:lvl5pPr marL="2324100" indent="-495300" algn="l" rtl="0" eaLnBrk="0" fontAlgn="base" hangingPunct="0">
        <a:spcBef>
          <a:spcPct val="20000"/>
        </a:spcBef>
        <a:spcAft>
          <a:spcPct val="0"/>
        </a:spcAft>
        <a:buFont typeface="Arial" charset="0"/>
        <a:buAutoNum type="alphaLcParenR"/>
        <a:defRPr sz="2600">
          <a:solidFill>
            <a:schemeClr val="tx1"/>
          </a:solidFill>
          <a:latin typeface="+mn-lt"/>
          <a:ea typeface="Arial" charset="0"/>
          <a:cs typeface="+mn-cs"/>
        </a:defRPr>
      </a:lvl5pPr>
      <a:lvl6pPr marL="2781300" indent="-495300" algn="l" rtl="0" fontAlgn="base">
        <a:spcBef>
          <a:spcPct val="20000"/>
        </a:spcBef>
        <a:spcAft>
          <a:spcPct val="0"/>
        </a:spcAft>
        <a:buFont typeface="Arial" charset="0"/>
        <a:buAutoNum type="alphaLcParenR"/>
        <a:defRPr sz="2600">
          <a:solidFill>
            <a:schemeClr val="tx1"/>
          </a:solidFill>
          <a:latin typeface="+mn-lt"/>
          <a:ea typeface="Arial" charset="0"/>
          <a:cs typeface="+mn-cs"/>
        </a:defRPr>
      </a:lvl6pPr>
      <a:lvl7pPr marL="3238500" indent="-495300" algn="l" rtl="0" fontAlgn="base">
        <a:spcBef>
          <a:spcPct val="20000"/>
        </a:spcBef>
        <a:spcAft>
          <a:spcPct val="0"/>
        </a:spcAft>
        <a:buFont typeface="Arial" charset="0"/>
        <a:buAutoNum type="alphaLcParenR"/>
        <a:defRPr sz="2600">
          <a:solidFill>
            <a:schemeClr val="tx1"/>
          </a:solidFill>
          <a:latin typeface="+mn-lt"/>
          <a:ea typeface="Arial" charset="0"/>
          <a:cs typeface="+mn-cs"/>
        </a:defRPr>
      </a:lvl7pPr>
      <a:lvl8pPr marL="3695700" indent="-495300" algn="l" rtl="0" fontAlgn="base">
        <a:spcBef>
          <a:spcPct val="20000"/>
        </a:spcBef>
        <a:spcAft>
          <a:spcPct val="0"/>
        </a:spcAft>
        <a:buFont typeface="Arial" charset="0"/>
        <a:buAutoNum type="alphaLcParenR"/>
        <a:defRPr sz="2600">
          <a:solidFill>
            <a:schemeClr val="tx1"/>
          </a:solidFill>
          <a:latin typeface="+mn-lt"/>
          <a:ea typeface="Arial" charset="0"/>
          <a:cs typeface="+mn-cs"/>
        </a:defRPr>
      </a:lvl8pPr>
      <a:lvl9pPr marL="4152900" indent="-495300" algn="l" rtl="0" fontAlgn="base">
        <a:spcBef>
          <a:spcPct val="20000"/>
        </a:spcBef>
        <a:spcAft>
          <a:spcPct val="0"/>
        </a:spcAft>
        <a:buFont typeface="Arial" charset="0"/>
        <a:buAutoNum type="alphaLcParenR"/>
        <a:defRPr sz="26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ChangeArrowheads="1"/>
          </p:cNvSpPr>
          <p:nvPr/>
        </p:nvSpPr>
        <p:spPr bwMode="auto">
          <a:xfrm>
            <a:off x="685800" y="1600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en-US" sz="3000">
              <a:solidFill>
                <a:schemeClr val="tx2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5692497" y="5410200"/>
            <a:ext cx="3175099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100" dirty="0">
                <a:latin typeface="+mn-lt"/>
              </a:rPr>
              <a:t>Chad Snyder, PhD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100" dirty="0">
                <a:latin typeface="+mn-lt"/>
              </a:rPr>
              <a:t>Grace College</a:t>
            </a:r>
          </a:p>
        </p:txBody>
      </p:sp>
      <p:sp>
        <p:nvSpPr>
          <p:cNvPr id="8197" name="Rectangle 2"/>
          <p:cNvSpPr txBox="1">
            <a:spLocks noChangeArrowheads="1"/>
          </p:cNvSpPr>
          <p:nvPr/>
        </p:nvSpPr>
        <p:spPr bwMode="auto">
          <a:xfrm>
            <a:off x="5205413" y="2286000"/>
            <a:ext cx="38735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pPr algn="ctr"/>
            <a:r>
              <a:rPr lang="en-US" altLang="en-US" sz="4000" dirty="0">
                <a:solidFill>
                  <a:schemeClr val="tx2"/>
                </a:solidFill>
                <a:latin typeface="Arial" charset="0"/>
              </a:rPr>
              <a:t>Chapter </a:t>
            </a:r>
            <a:r>
              <a:rPr lang="en-US" altLang="en-US" sz="4000" dirty="0" smtClean="0">
                <a:solidFill>
                  <a:schemeClr val="tx2"/>
                </a:solidFill>
                <a:latin typeface="Arial" charset="0"/>
              </a:rPr>
              <a:t>7</a:t>
            </a:r>
            <a:r>
              <a:rPr lang="en-US" altLang="en-US" sz="4000" dirty="0">
                <a:solidFill>
                  <a:schemeClr val="tx2"/>
                </a:solidFill>
                <a:latin typeface="Arial" charset="0"/>
              </a:rPr>
              <a:t/>
            </a:r>
            <a:br>
              <a:rPr lang="en-US" altLang="en-US" sz="4000" dirty="0">
                <a:solidFill>
                  <a:schemeClr val="tx2"/>
                </a:solidFill>
                <a:latin typeface="Arial" charset="0"/>
              </a:rPr>
            </a:br>
            <a:r>
              <a:rPr lang="en-US" altLang="en-US" sz="4000" dirty="0">
                <a:solidFill>
                  <a:schemeClr val="tx2"/>
                </a:solidFill>
                <a:latin typeface="Arial" charset="0"/>
              </a:rPr>
              <a:t>Lecture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5205413" y="525463"/>
            <a:ext cx="38735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n-US" sz="2800" i="1" dirty="0">
                <a:latin typeface="+mj-lt"/>
                <a:sym typeface="Symbol" pitchFamily="80" charset="2"/>
              </a:rPr>
              <a:t>Organic Chemistry</a:t>
            </a:r>
            <a:r>
              <a:rPr lang="en-US" altLang="en-US" sz="2800" dirty="0">
                <a:latin typeface="+mj-lt"/>
                <a:sym typeface="Symbol" pitchFamily="80" charset="2"/>
              </a:rPr>
              <a:t>, </a:t>
            </a:r>
            <a:br>
              <a:rPr lang="en-US" altLang="en-US" sz="2800" dirty="0">
                <a:latin typeface="+mj-lt"/>
                <a:sym typeface="Symbol" pitchFamily="80" charset="2"/>
              </a:rPr>
            </a:br>
            <a:r>
              <a:rPr lang="en-US" altLang="en-US" sz="2800" dirty="0">
                <a:latin typeface="+mj-lt"/>
                <a:sym typeface="Symbol" pitchFamily="80" charset="2"/>
              </a:rPr>
              <a:t>9</a:t>
            </a:r>
            <a:r>
              <a:rPr lang="en-US" altLang="en-US" sz="2800" baseline="30000" dirty="0">
                <a:latin typeface="+mj-lt"/>
                <a:sym typeface="Symbol" pitchFamily="80" charset="2"/>
              </a:rPr>
              <a:t>th</a:t>
            </a:r>
            <a:r>
              <a:rPr lang="en-US" altLang="en-US" sz="2800" dirty="0">
                <a:latin typeface="+mj-lt"/>
                <a:sym typeface="Symbol" pitchFamily="80" charset="2"/>
              </a:rPr>
              <a:t> Edition</a:t>
            </a:r>
            <a:br>
              <a:rPr lang="en-US" altLang="en-US" sz="2800" dirty="0">
                <a:latin typeface="+mj-lt"/>
                <a:sym typeface="Symbol" pitchFamily="80" charset="2"/>
              </a:rPr>
            </a:br>
            <a:r>
              <a:rPr lang="en-US" altLang="en-US" sz="2800" dirty="0">
                <a:latin typeface="+mj-lt"/>
                <a:sym typeface="Symbol" pitchFamily="80" charset="2"/>
              </a:rPr>
              <a:t>L. G. Wade, Jr.</a:t>
            </a:r>
          </a:p>
        </p:txBody>
      </p:sp>
      <p:sp>
        <p:nvSpPr>
          <p:cNvPr id="8199" name="Rectangle 10"/>
          <p:cNvSpPr txBox="1">
            <a:spLocks noChangeArrowheads="1"/>
          </p:cNvSpPr>
          <p:nvPr/>
        </p:nvSpPr>
        <p:spPr bwMode="auto">
          <a:xfrm>
            <a:off x="5205413" y="3505200"/>
            <a:ext cx="386397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80" charset="-128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US" altLang="en-US" sz="2800" dirty="0">
                <a:solidFill>
                  <a:schemeClr val="tx2"/>
                </a:solidFill>
                <a:latin typeface="Arial" charset="0"/>
              </a:rPr>
              <a:t>Structure </a:t>
            </a:r>
            <a:r>
              <a:rPr lang="en-US" altLang="en-US" sz="2800" dirty="0" smtClean="0">
                <a:solidFill>
                  <a:schemeClr val="tx2"/>
                </a:solidFill>
                <a:latin typeface="Arial" charset="0"/>
              </a:rPr>
              <a:t>and Synthesis</a:t>
            </a:r>
            <a:endParaRPr lang="en-US" altLang="en-US" sz="2800" dirty="0">
              <a:solidFill>
                <a:schemeClr val="tx2"/>
              </a:solidFill>
              <a:latin typeface="Arial" charset="0"/>
            </a:endParaRPr>
          </a:p>
          <a:p>
            <a:pPr algn="ctr" eaLnBrk="1" hangingPunct="1">
              <a:buFont typeface="Arial" charset="0"/>
              <a:buNone/>
            </a:pPr>
            <a:r>
              <a:rPr lang="en-US" altLang="en-US" sz="2800" dirty="0">
                <a:solidFill>
                  <a:schemeClr val="tx2"/>
                </a:solidFill>
                <a:latin typeface="Arial" charset="0"/>
              </a:rPr>
              <a:t>of Alkenes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gray">
          <a:xfrm>
            <a:off x="315914" y="6115844"/>
            <a:ext cx="2348706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defRPr/>
            </a:pPr>
            <a:r>
              <a:rPr lang="en-GB" sz="1000" dirty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© 2017 Pearson Education, Inc.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4"/>
          <a:stretch/>
        </p:blipFill>
        <p:spPr>
          <a:xfrm>
            <a:off x="315914" y="893033"/>
            <a:ext cx="5254942" cy="44457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Degrees of Unsaturation: </a:t>
            </a:r>
            <a:r>
              <a:rPr lang="en-US" altLang="en-US" sz="4400" b="0" dirty="0" smtClean="0">
                <a:solidFill>
                  <a:schemeClr val="tx1"/>
                </a:solidFill>
              </a:rPr>
              <a:t/>
            </a:r>
            <a:br>
              <a:rPr lang="en-US" altLang="en-US" sz="4400" b="0" dirty="0" smtClean="0">
                <a:solidFill>
                  <a:schemeClr val="tx1"/>
                </a:solidFill>
              </a:rPr>
            </a:br>
            <a:r>
              <a:rPr lang="en-US" altLang="en-US" sz="4400" b="0" dirty="0" smtClean="0">
                <a:solidFill>
                  <a:schemeClr val="tx1"/>
                </a:solidFill>
              </a:rPr>
              <a:t>The </a:t>
            </a:r>
            <a:r>
              <a:rPr lang="en-US" altLang="en-US" sz="4400" b="0" dirty="0">
                <a:solidFill>
                  <a:schemeClr val="tx1"/>
                </a:solidFill>
              </a:rPr>
              <a:t>Nitrogen Atom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2"/>
          <a:stretch/>
        </p:blipFill>
        <p:spPr>
          <a:xfrm>
            <a:off x="2486026" y="2007680"/>
            <a:ext cx="4495799" cy="21411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0"/>
          <a:stretch/>
        </p:blipFill>
        <p:spPr>
          <a:xfrm>
            <a:off x="1522818" y="4563124"/>
            <a:ext cx="6422213" cy="17269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3600" b="0" dirty="0">
                <a:solidFill>
                  <a:schemeClr val="tx1"/>
                </a:solidFill>
              </a:rPr>
              <a:t>Example: Calculate the </a:t>
            </a:r>
            <a:r>
              <a:rPr lang="en-US" altLang="en-US" sz="3600" b="0" dirty="0" err="1">
                <a:solidFill>
                  <a:schemeClr val="tx1"/>
                </a:solidFill>
              </a:rPr>
              <a:t>Unsaturations</a:t>
            </a:r>
            <a:r>
              <a:rPr lang="en-US" altLang="en-US" sz="3600" b="0" dirty="0">
                <a:solidFill>
                  <a:schemeClr val="tx1"/>
                </a:solidFill>
              </a:rPr>
              <a:t> for a Compound with Formula C</a:t>
            </a:r>
            <a:r>
              <a:rPr lang="en-US" altLang="en-US" sz="3600" b="0" baseline="-20000" dirty="0">
                <a:solidFill>
                  <a:schemeClr val="tx1"/>
                </a:solidFill>
              </a:rPr>
              <a:t>5</a:t>
            </a:r>
            <a:r>
              <a:rPr lang="en-US" altLang="en-US" sz="3600" b="0" dirty="0">
                <a:solidFill>
                  <a:schemeClr val="tx1"/>
                </a:solidFill>
              </a:rPr>
              <a:t>H</a:t>
            </a:r>
            <a:r>
              <a:rPr lang="en-US" altLang="en-US" sz="3600" b="0" baseline="-20000" dirty="0">
                <a:solidFill>
                  <a:schemeClr val="tx1"/>
                </a:solidFill>
              </a:rPr>
              <a:t>8</a:t>
            </a:r>
            <a:r>
              <a:rPr lang="en-US" altLang="en-US" sz="3600" b="0" dirty="0">
                <a:solidFill>
                  <a:schemeClr val="tx1"/>
                </a:solidFill>
              </a:rPr>
              <a:t>.</a:t>
            </a:r>
            <a:endParaRPr lang="en-US" sz="3600" b="0" dirty="0" smtClean="0">
              <a:solidFill>
                <a:schemeClr val="tx1"/>
              </a:solidFill>
            </a:endParaRP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365125" y="1685925"/>
            <a:ext cx="8634413" cy="457356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dirty="0">
                <a:cs typeface="Arial" charset="0"/>
              </a:rPr>
              <a:t>First calculate the number of hydrogen atoms for a saturated compound with five carbons:  </a:t>
            </a:r>
            <a:br>
              <a:rPr lang="en-US" altLang="en-US" sz="2800" dirty="0">
                <a:cs typeface="Arial" charset="0"/>
              </a:rPr>
            </a:br>
            <a:r>
              <a:rPr lang="en-US" altLang="en-US" sz="2800" dirty="0">
                <a:cs typeface="Arial" charset="0"/>
              </a:rPr>
              <a:t>		  (2 × C) + 2 </a:t>
            </a:r>
            <a:br>
              <a:rPr lang="en-US" altLang="en-US" sz="2800" dirty="0">
                <a:cs typeface="Arial" charset="0"/>
              </a:rPr>
            </a:br>
            <a:r>
              <a:rPr lang="en-US" altLang="en-US" sz="2800" dirty="0">
                <a:cs typeface="Arial" charset="0"/>
              </a:rPr>
              <a:t>                 </a:t>
            </a:r>
            <a:r>
              <a:rPr lang="en-US" altLang="en-US" sz="2800" dirty="0" smtClean="0">
                <a:cs typeface="Arial" charset="0"/>
              </a:rPr>
              <a:t>(</a:t>
            </a:r>
            <a:r>
              <a:rPr lang="en-US" altLang="en-US" sz="2800" dirty="0">
                <a:cs typeface="Arial" charset="0"/>
              </a:rPr>
              <a:t>2 × 5) + 2  = 12</a:t>
            </a:r>
            <a:br>
              <a:rPr lang="en-US" altLang="en-US" sz="2800" dirty="0">
                <a:cs typeface="Arial" charset="0"/>
              </a:rPr>
            </a:br>
            <a:endParaRPr lang="en-US" altLang="en-US" sz="2800" dirty="0">
              <a:cs typeface="Arial" charset="0"/>
            </a:endParaRPr>
          </a:p>
          <a:p>
            <a:pPr>
              <a:lnSpc>
                <a:spcPct val="80000"/>
              </a:lnSpc>
            </a:pPr>
            <a:r>
              <a:rPr lang="en-US" altLang="en-US" sz="2800" dirty="0">
                <a:cs typeface="Arial" charset="0"/>
              </a:rPr>
              <a:t>Now subtract from this number the actual number of hydrogen atoms in the formula and divide by 2: 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800" dirty="0">
                <a:cs typeface="Arial" charset="0"/>
              </a:rPr>
              <a:t>                         </a:t>
            </a:r>
            <a:r>
              <a:rPr lang="en-US" altLang="en-US" sz="2800" u="sng" dirty="0">
                <a:cs typeface="Arial" charset="0"/>
              </a:rPr>
              <a:t>12 – 8</a:t>
            </a:r>
            <a:r>
              <a:rPr lang="en-US" altLang="en-US" sz="2800" dirty="0">
                <a:cs typeface="Arial" charset="0"/>
              </a:rPr>
              <a:t>  = </a:t>
            </a:r>
            <a:r>
              <a:rPr lang="en-US" altLang="en-US" sz="2800" u="sng" dirty="0">
                <a:cs typeface="Arial" charset="0"/>
              </a:rPr>
              <a:t> 4  </a:t>
            </a:r>
            <a:r>
              <a:rPr lang="en-US" altLang="en-US" sz="2800" dirty="0">
                <a:cs typeface="Arial" charset="0"/>
              </a:rPr>
              <a:t> =  2 </a:t>
            </a:r>
            <a:r>
              <a:rPr lang="en-US" altLang="en-US" sz="2800" dirty="0" err="1">
                <a:cs typeface="Arial" charset="0"/>
              </a:rPr>
              <a:t>unsaturations</a:t>
            </a:r>
            <a:endParaRPr lang="en-US" altLang="en-US" sz="2800" dirty="0">
              <a:cs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800" dirty="0">
                <a:cs typeface="Arial" charset="0"/>
              </a:rPr>
              <a:t>                              2         2</a:t>
            </a:r>
          </a:p>
          <a:p>
            <a:pPr>
              <a:lnSpc>
                <a:spcPct val="80000"/>
              </a:lnSpc>
            </a:pPr>
            <a:r>
              <a:rPr lang="en-US" altLang="en-US" sz="2800" dirty="0">
                <a:cs typeface="Arial" charset="0"/>
              </a:rPr>
              <a:t>The compound has two </a:t>
            </a:r>
            <a:r>
              <a:rPr lang="en-US" altLang="en-US" sz="2800" dirty="0" err="1">
                <a:cs typeface="Arial" charset="0"/>
              </a:rPr>
              <a:t>unsaturations</a:t>
            </a:r>
            <a:r>
              <a:rPr lang="en-US" altLang="en-US" sz="2800" dirty="0">
                <a:cs typeface="Arial" charset="0"/>
              </a:rPr>
              <a:t>. They can be two double bonds, two rings, or one double bond and one ring.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Elements of Unsaturation: Heteroatoms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365125" y="2400300"/>
            <a:ext cx="8634413" cy="336707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Halogens replace hydrogen atoms in hydrocarbons, so when calculating </a:t>
            </a:r>
            <a:r>
              <a:rPr lang="en-US" altLang="en-US" sz="2800" dirty="0" err="1"/>
              <a:t>unsaturations</a:t>
            </a:r>
            <a:r>
              <a:rPr lang="en-US" altLang="en-US" sz="2800" dirty="0"/>
              <a:t>, count halides as hydrogen atoms.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Oxygen does not change the C:H ratio, so ignore oxygen in the formula.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Nitrogen is trivalent, so it acts like half a carbon. Add the number of nitrogen atoms when calculating </a:t>
            </a:r>
            <a:r>
              <a:rPr lang="en-US" altLang="en-US" sz="2800" dirty="0" err="1"/>
              <a:t>unsaturations</a:t>
            </a:r>
            <a:r>
              <a:rPr lang="en-US" alt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522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 bwMode="auto">
          <a:xfrm>
            <a:off x="457200" y="376698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3600" b="0" dirty="0">
                <a:solidFill>
                  <a:schemeClr val="tx1"/>
                </a:solidFill>
              </a:rPr>
              <a:t>Example: Calculate the </a:t>
            </a:r>
            <a:r>
              <a:rPr lang="en-US" altLang="en-US" sz="3600" b="0" dirty="0" err="1">
                <a:solidFill>
                  <a:schemeClr val="tx1"/>
                </a:solidFill>
              </a:rPr>
              <a:t>Unsaturations</a:t>
            </a:r>
            <a:r>
              <a:rPr lang="en-US" altLang="en-US" sz="3600" b="0" dirty="0">
                <a:solidFill>
                  <a:schemeClr val="tx1"/>
                </a:solidFill>
              </a:rPr>
              <a:t> for a Compound with Formula </a:t>
            </a:r>
            <a:r>
              <a:rPr lang="en-US" altLang="en-US" sz="4000" b="0" dirty="0">
                <a:solidFill>
                  <a:schemeClr val="tx1"/>
                </a:solidFill>
              </a:rPr>
              <a:t>C</a:t>
            </a:r>
            <a:r>
              <a:rPr lang="en-US" altLang="en-US" sz="4000" b="0" baseline="-20000" dirty="0">
                <a:solidFill>
                  <a:schemeClr val="tx1"/>
                </a:solidFill>
              </a:rPr>
              <a:t>4</a:t>
            </a:r>
            <a:r>
              <a:rPr lang="en-US" altLang="en-US" sz="4000" b="0" dirty="0">
                <a:solidFill>
                  <a:schemeClr val="tx1"/>
                </a:solidFill>
              </a:rPr>
              <a:t>H</a:t>
            </a:r>
            <a:r>
              <a:rPr lang="en-US" altLang="en-US" sz="4000" b="0" baseline="-20000" dirty="0">
                <a:solidFill>
                  <a:schemeClr val="tx1"/>
                </a:solidFill>
              </a:rPr>
              <a:t>7</a:t>
            </a:r>
            <a:r>
              <a:rPr lang="en-US" altLang="en-US" sz="4000" b="0" dirty="0">
                <a:solidFill>
                  <a:schemeClr val="tx1"/>
                </a:solidFill>
              </a:rPr>
              <a:t>Br</a:t>
            </a:r>
            <a:r>
              <a:rPr lang="en-US" altLang="en-US" sz="3600" b="0" dirty="0">
                <a:solidFill>
                  <a:schemeClr val="tx1"/>
                </a:solidFill>
              </a:rPr>
              <a:t>.</a:t>
            </a:r>
            <a:endParaRPr lang="en-US" sz="3600" b="0" dirty="0" smtClean="0">
              <a:solidFill>
                <a:schemeClr val="tx1"/>
              </a:solidFill>
            </a:endParaRP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365125" y="1685925"/>
            <a:ext cx="8634413" cy="4659737"/>
          </a:xfrm>
        </p:spPr>
        <p:txBody>
          <a:bodyPr/>
          <a:lstStyle/>
          <a:p>
            <a:r>
              <a:rPr lang="en-US" altLang="en-US" sz="2800" dirty="0">
                <a:cs typeface="Arial" charset="0"/>
              </a:rPr>
              <a:t>First calculate the number of hydrogens for a saturated compound with four carbons:  </a:t>
            </a:r>
            <a:br>
              <a:rPr lang="en-US" altLang="en-US" sz="2800" dirty="0">
                <a:cs typeface="Arial" charset="0"/>
              </a:rPr>
            </a:br>
            <a:r>
              <a:rPr lang="en-US" altLang="en-US" sz="2800" dirty="0">
                <a:cs typeface="Arial" charset="0"/>
              </a:rPr>
              <a:t>		  (2 × C) + 2 + N </a:t>
            </a:r>
            <a:br>
              <a:rPr lang="en-US" altLang="en-US" sz="2800" dirty="0">
                <a:cs typeface="Arial" charset="0"/>
              </a:rPr>
            </a:br>
            <a:r>
              <a:rPr lang="en-US" altLang="en-US" sz="2800" dirty="0">
                <a:cs typeface="Arial" charset="0"/>
              </a:rPr>
              <a:t>                 </a:t>
            </a:r>
            <a:r>
              <a:rPr lang="en-US" altLang="en-US" sz="2800" dirty="0" smtClean="0">
                <a:cs typeface="Arial" charset="0"/>
              </a:rPr>
              <a:t>(</a:t>
            </a:r>
            <a:r>
              <a:rPr lang="en-US" altLang="en-US" sz="2800" dirty="0">
                <a:cs typeface="Arial" charset="0"/>
              </a:rPr>
              <a:t>2 × 4) + 2  = 10</a:t>
            </a:r>
            <a:br>
              <a:rPr lang="en-US" altLang="en-US" sz="2800" dirty="0">
                <a:cs typeface="Arial" charset="0"/>
              </a:rPr>
            </a:br>
            <a:endParaRPr lang="en-US" altLang="en-US" sz="2800" dirty="0">
              <a:cs typeface="Arial" charset="0"/>
            </a:endParaRPr>
          </a:p>
          <a:p>
            <a:r>
              <a:rPr lang="en-US" altLang="en-US" sz="2800" dirty="0">
                <a:cs typeface="Arial" charset="0"/>
              </a:rPr>
              <a:t>Now subtract from this number the actual number of hydrogens in the formula and divide by 2.  Remember to count halides as hydrogens:  </a:t>
            </a:r>
          </a:p>
          <a:p>
            <a:pPr>
              <a:buFontTx/>
              <a:buNone/>
            </a:pPr>
            <a:r>
              <a:rPr lang="en-US" altLang="en-US" sz="2800" dirty="0">
                <a:cs typeface="Arial" charset="0"/>
              </a:rPr>
              <a:t>                         </a:t>
            </a:r>
            <a:r>
              <a:rPr lang="en-US" altLang="en-US" sz="2800" u="sng" dirty="0">
                <a:cs typeface="Arial" charset="0"/>
              </a:rPr>
              <a:t>10 – 8</a:t>
            </a:r>
            <a:r>
              <a:rPr lang="en-US" altLang="en-US" sz="2800" dirty="0">
                <a:cs typeface="Arial" charset="0"/>
              </a:rPr>
              <a:t>  = </a:t>
            </a:r>
            <a:r>
              <a:rPr lang="en-US" altLang="en-US" sz="2800" u="sng" dirty="0">
                <a:cs typeface="Arial" charset="0"/>
              </a:rPr>
              <a:t> 2  </a:t>
            </a:r>
            <a:r>
              <a:rPr lang="en-US" altLang="en-US" sz="2800" dirty="0">
                <a:cs typeface="Arial" charset="0"/>
              </a:rPr>
              <a:t> =  1 unsaturation</a:t>
            </a:r>
          </a:p>
          <a:p>
            <a:pPr>
              <a:buFontTx/>
              <a:buNone/>
            </a:pPr>
            <a:r>
              <a:rPr lang="en-US" altLang="en-US" sz="2800" dirty="0">
                <a:cs typeface="Arial" charset="0"/>
              </a:rPr>
              <a:t>                              2         2</a:t>
            </a:r>
          </a:p>
        </p:txBody>
      </p:sp>
    </p:spTree>
    <p:extLst>
      <p:ext uri="{BB962C8B-B14F-4D97-AF65-F5344CB8AC3E}">
        <p14:creationId xmlns:p14="http://schemas.microsoft.com/office/powerpoint/2010/main" val="314696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 bwMode="auto">
          <a:xfrm>
            <a:off x="457200" y="376698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3600" b="0" dirty="0">
                <a:solidFill>
                  <a:schemeClr val="tx1"/>
                </a:solidFill>
              </a:rPr>
              <a:t>Example: Calculate the </a:t>
            </a:r>
            <a:r>
              <a:rPr lang="en-US" altLang="en-US" sz="3600" b="0" dirty="0" err="1">
                <a:solidFill>
                  <a:schemeClr val="tx1"/>
                </a:solidFill>
              </a:rPr>
              <a:t>Unsaturations</a:t>
            </a:r>
            <a:r>
              <a:rPr lang="en-US" altLang="en-US" sz="3600" b="0" dirty="0">
                <a:solidFill>
                  <a:schemeClr val="tx1"/>
                </a:solidFill>
              </a:rPr>
              <a:t> for a Compound with Formula </a:t>
            </a:r>
            <a:r>
              <a:rPr lang="en-US" altLang="en-US" sz="4000" b="0" dirty="0">
                <a:solidFill>
                  <a:schemeClr val="tx1"/>
                </a:solidFill>
              </a:rPr>
              <a:t>C</a:t>
            </a:r>
            <a:r>
              <a:rPr lang="en-US" altLang="en-US" sz="4000" b="0" baseline="-25000" dirty="0">
                <a:solidFill>
                  <a:schemeClr val="tx1"/>
                </a:solidFill>
              </a:rPr>
              <a:t>6</a:t>
            </a:r>
            <a:r>
              <a:rPr lang="en-US" altLang="en-US" sz="4000" b="0" dirty="0">
                <a:solidFill>
                  <a:schemeClr val="tx1"/>
                </a:solidFill>
              </a:rPr>
              <a:t>H</a:t>
            </a:r>
            <a:r>
              <a:rPr lang="en-US" altLang="en-US" sz="4000" b="0" baseline="-25000" dirty="0">
                <a:solidFill>
                  <a:schemeClr val="tx1"/>
                </a:solidFill>
              </a:rPr>
              <a:t>7</a:t>
            </a:r>
            <a:r>
              <a:rPr lang="en-US" altLang="en-US" sz="4000" b="0" dirty="0">
                <a:solidFill>
                  <a:schemeClr val="tx1"/>
                </a:solidFill>
              </a:rPr>
              <a:t>N</a:t>
            </a:r>
            <a:r>
              <a:rPr lang="en-US" altLang="en-US" sz="3600" b="0" dirty="0">
                <a:solidFill>
                  <a:schemeClr val="tx1"/>
                </a:solidFill>
              </a:rPr>
              <a:t>.</a:t>
            </a:r>
            <a:endParaRPr lang="en-US" sz="3600" b="0" dirty="0" smtClean="0">
              <a:solidFill>
                <a:schemeClr val="tx1"/>
              </a:solidFill>
            </a:endParaRP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365125" y="1685925"/>
            <a:ext cx="8634413" cy="4659737"/>
          </a:xfrm>
        </p:spPr>
        <p:txBody>
          <a:bodyPr/>
          <a:lstStyle/>
          <a:p>
            <a:r>
              <a:rPr lang="en-US" altLang="en-US" sz="2800" dirty="0">
                <a:cs typeface="Arial" charset="0"/>
              </a:rPr>
              <a:t>First calculate the number of hydrogens for a saturated compound with six carbons. Add the number of </a:t>
            </a:r>
            <a:r>
              <a:rPr lang="en-US" altLang="en-US" sz="2800" dirty="0" err="1">
                <a:cs typeface="Arial" charset="0"/>
              </a:rPr>
              <a:t>nitrogens</a:t>
            </a:r>
            <a:r>
              <a:rPr lang="en-US" altLang="en-US" sz="2800" dirty="0">
                <a:cs typeface="Arial" charset="0"/>
              </a:rPr>
              <a:t>:  </a:t>
            </a:r>
            <a:br>
              <a:rPr lang="en-US" altLang="en-US" sz="2800" dirty="0">
                <a:cs typeface="Arial" charset="0"/>
              </a:rPr>
            </a:br>
            <a:r>
              <a:rPr lang="en-US" altLang="en-US" sz="2800" dirty="0">
                <a:cs typeface="Arial" charset="0"/>
              </a:rPr>
              <a:t>		  (2 × C) + 2 + N </a:t>
            </a:r>
            <a:br>
              <a:rPr lang="en-US" altLang="en-US" sz="2800" dirty="0">
                <a:cs typeface="Arial" charset="0"/>
              </a:rPr>
            </a:br>
            <a:r>
              <a:rPr lang="en-US" altLang="en-US" sz="2800" dirty="0">
                <a:cs typeface="Arial" charset="0"/>
              </a:rPr>
              <a:t>                 </a:t>
            </a:r>
            <a:r>
              <a:rPr lang="en-US" altLang="en-US" sz="2800" dirty="0" smtClean="0">
                <a:cs typeface="Arial" charset="0"/>
              </a:rPr>
              <a:t>(</a:t>
            </a:r>
            <a:r>
              <a:rPr lang="en-US" altLang="en-US" sz="2800" dirty="0">
                <a:cs typeface="Arial" charset="0"/>
              </a:rPr>
              <a:t>2 × 6) + 2 + 1  = 15</a:t>
            </a:r>
            <a:br>
              <a:rPr lang="en-US" altLang="en-US" sz="2800" dirty="0">
                <a:cs typeface="Arial" charset="0"/>
              </a:rPr>
            </a:br>
            <a:endParaRPr lang="en-US" altLang="en-US" sz="2800" dirty="0">
              <a:cs typeface="Arial" charset="0"/>
            </a:endParaRPr>
          </a:p>
          <a:p>
            <a:r>
              <a:rPr lang="en-US" altLang="en-US" sz="2800" dirty="0">
                <a:cs typeface="Arial" charset="0"/>
              </a:rPr>
              <a:t>Now subtract from this number the actual number of hydrogens in the formula and divide by 2:</a:t>
            </a:r>
          </a:p>
          <a:p>
            <a:pPr>
              <a:buFontTx/>
              <a:buNone/>
            </a:pPr>
            <a:r>
              <a:rPr lang="en-US" altLang="en-US" sz="2800" dirty="0">
                <a:cs typeface="Arial" charset="0"/>
              </a:rPr>
              <a:t>                         </a:t>
            </a:r>
            <a:r>
              <a:rPr lang="en-US" altLang="en-US" sz="2800" u="sng" dirty="0">
                <a:cs typeface="Arial" charset="0"/>
              </a:rPr>
              <a:t>15 – 7</a:t>
            </a:r>
            <a:r>
              <a:rPr lang="en-US" altLang="en-US" sz="2800" dirty="0">
                <a:cs typeface="Arial" charset="0"/>
              </a:rPr>
              <a:t>  = </a:t>
            </a:r>
            <a:r>
              <a:rPr lang="en-US" altLang="en-US" sz="2800" u="sng" dirty="0">
                <a:cs typeface="Arial" charset="0"/>
              </a:rPr>
              <a:t> 8  </a:t>
            </a:r>
            <a:r>
              <a:rPr lang="en-US" altLang="en-US" sz="2800" dirty="0">
                <a:cs typeface="Arial" charset="0"/>
              </a:rPr>
              <a:t> =  4 </a:t>
            </a:r>
            <a:r>
              <a:rPr lang="en-US" altLang="en-US" sz="2800" dirty="0" err="1">
                <a:cs typeface="Arial" charset="0"/>
              </a:rPr>
              <a:t>unsaturations</a:t>
            </a:r>
            <a:endParaRPr lang="en-US" altLang="en-US" sz="2800" dirty="0"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2800" dirty="0">
                <a:cs typeface="Arial" charset="0"/>
              </a:rPr>
              <a:t>                              2         2</a:t>
            </a:r>
          </a:p>
        </p:txBody>
      </p:sp>
    </p:spTree>
    <p:extLst>
      <p:ext uri="{BB962C8B-B14F-4D97-AF65-F5344CB8AC3E}">
        <p14:creationId xmlns:p14="http://schemas.microsoft.com/office/powerpoint/2010/main" val="246496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IUPAC Nomenclature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365125" y="2057400"/>
            <a:ext cx="8634413" cy="3367076"/>
          </a:xfrm>
        </p:spPr>
        <p:txBody>
          <a:bodyPr/>
          <a:lstStyle/>
          <a:p>
            <a:r>
              <a:rPr lang="en-US" altLang="en-US" sz="2800" dirty="0"/>
              <a:t>Find the longest continuous carbon chain that includes the double-bonded carbons.</a:t>
            </a:r>
          </a:p>
          <a:p>
            <a:r>
              <a:rPr lang="en-US" altLang="en-US" sz="2800" dirty="0"/>
              <a:t>Ending -</a:t>
            </a:r>
            <a:r>
              <a:rPr lang="en-US" altLang="en-US" sz="2800" i="1" dirty="0" err="1"/>
              <a:t>ane</a:t>
            </a:r>
            <a:r>
              <a:rPr lang="en-US" altLang="en-US" sz="2800" i="1" dirty="0"/>
              <a:t> </a:t>
            </a:r>
            <a:r>
              <a:rPr lang="en-US" altLang="en-US" sz="2800" dirty="0"/>
              <a:t>changes to -</a:t>
            </a:r>
            <a:r>
              <a:rPr lang="en-US" altLang="en-US" sz="2800" i="1" dirty="0" err="1"/>
              <a:t>ene</a:t>
            </a:r>
            <a:r>
              <a:rPr lang="en-US" altLang="en-US" sz="2800" dirty="0"/>
              <a:t>. </a:t>
            </a:r>
          </a:p>
          <a:p>
            <a:r>
              <a:rPr lang="en-US" altLang="en-US" sz="2800" dirty="0"/>
              <a:t>Number the chain so that the double bond has the lowest possible number.</a:t>
            </a:r>
          </a:p>
          <a:p>
            <a:r>
              <a:rPr lang="en-US" altLang="en-US" sz="2800" dirty="0"/>
              <a:t>In a ring, the double bond is assumed to be between carbon 1 and carbon 2.</a:t>
            </a:r>
            <a:endParaRPr lang="en-US" altLang="en-US" sz="2800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34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IUPAC and New IUPAC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1"/>
          <a:stretch/>
        </p:blipFill>
        <p:spPr>
          <a:xfrm>
            <a:off x="304800" y="2075688"/>
            <a:ext cx="8534400" cy="2567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Ring Nomenclature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365125" y="1568450"/>
            <a:ext cx="8634413" cy="954107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800" dirty="0"/>
              <a:t>In a ring, the double bond is assumed to be between carbon 1 and carbon 2.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48" y="3257550"/>
            <a:ext cx="7156704" cy="2499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Multiple Double Bonds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365125" y="4371975"/>
            <a:ext cx="8634413" cy="1902059"/>
          </a:xfrm>
        </p:spPr>
        <p:txBody>
          <a:bodyPr/>
          <a:lstStyle/>
          <a:p>
            <a:r>
              <a:rPr lang="en-US" altLang="en-US" sz="2800" dirty="0"/>
              <a:t>Give the double bonds the lowest numbers possible.</a:t>
            </a:r>
          </a:p>
          <a:p>
            <a:r>
              <a:rPr lang="en-US" altLang="en-US" sz="2800" dirty="0"/>
              <a:t>Use </a:t>
            </a:r>
            <a:r>
              <a:rPr lang="en-US" altLang="en-US" sz="2800" i="1" dirty="0"/>
              <a:t>di</a:t>
            </a:r>
            <a:r>
              <a:rPr lang="en-US" altLang="en-US" sz="2800" dirty="0"/>
              <a:t>-, </a:t>
            </a:r>
            <a:r>
              <a:rPr lang="en-US" altLang="en-US" sz="2800" i="1" dirty="0"/>
              <a:t>tri</a:t>
            </a:r>
            <a:r>
              <a:rPr lang="en-US" altLang="en-US" sz="2800" dirty="0"/>
              <a:t>-, or </a:t>
            </a:r>
            <a:r>
              <a:rPr lang="en-US" altLang="en-US" sz="2800" i="1" dirty="0"/>
              <a:t>tetra</a:t>
            </a:r>
            <a:r>
              <a:rPr lang="en-US" altLang="en-US" sz="2800" dirty="0"/>
              <a:t>- before the ending </a:t>
            </a:r>
            <a:r>
              <a:rPr lang="en-US" altLang="en-US" sz="2800" i="1" dirty="0"/>
              <a:t>-</a:t>
            </a:r>
            <a:r>
              <a:rPr lang="en-US" altLang="en-US" sz="2800" i="1" dirty="0" err="1"/>
              <a:t>ene</a:t>
            </a:r>
            <a:r>
              <a:rPr lang="en-US" altLang="en-US" sz="2800" dirty="0"/>
              <a:t> to specify how many double bonds are present.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20"/>
          <a:stretch/>
        </p:blipFill>
        <p:spPr>
          <a:xfrm>
            <a:off x="304800" y="2100834"/>
            <a:ext cx="8534400" cy="14710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Alkenes As </a:t>
            </a:r>
            <a:r>
              <a:rPr lang="en-US" altLang="en-US" sz="4400" b="0" dirty="0" err="1">
                <a:solidFill>
                  <a:schemeClr val="tx1"/>
                </a:solidFill>
              </a:rPr>
              <a:t>Substitutents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2"/>
          <a:stretch/>
        </p:blipFill>
        <p:spPr>
          <a:xfrm>
            <a:off x="657225" y="1703832"/>
            <a:ext cx="7922192" cy="38825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Introduction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365125" y="1976438"/>
            <a:ext cx="8634413" cy="3280898"/>
          </a:xfrm>
        </p:spPr>
        <p:txBody>
          <a:bodyPr/>
          <a:lstStyle/>
          <a:p>
            <a:r>
              <a:rPr lang="en-US" altLang="en-US" sz="2800" dirty="0"/>
              <a:t>Alkenes are hydrocarbons with carbon</a:t>
            </a:r>
            <a:r>
              <a:rPr lang="en-US" altLang="en-US" sz="2800" dirty="0">
                <a:cs typeface="Times New Roman" pitchFamily="80" charset="0"/>
              </a:rPr>
              <a:t>–</a:t>
            </a:r>
            <a:r>
              <a:rPr lang="en-US" altLang="en-US" sz="2800" dirty="0"/>
              <a:t>carbon double bonds.</a:t>
            </a:r>
          </a:p>
          <a:p>
            <a:r>
              <a:rPr lang="en-US" altLang="en-US" sz="2800" dirty="0"/>
              <a:t>Alkenes are also called olefins, meaning </a:t>
            </a:r>
            <a:r>
              <a:rPr lang="en-US" altLang="en-US" sz="2800" dirty="0" smtClean="0"/>
              <a:t/>
            </a:r>
            <a:br>
              <a:rPr lang="en-US" altLang="en-US" sz="2800" dirty="0" smtClean="0"/>
            </a:br>
            <a:r>
              <a:rPr lang="en-US" altLang="en-US" sz="2800" dirty="0" smtClean="0"/>
              <a:t>“</a:t>
            </a:r>
            <a:r>
              <a:rPr lang="en-US" altLang="en-US" sz="2800" dirty="0"/>
              <a:t>oil-forming gas.”</a:t>
            </a:r>
          </a:p>
          <a:p>
            <a:r>
              <a:rPr lang="en-US" altLang="en-US" sz="2800" dirty="0"/>
              <a:t>The functional group of alkenes is the </a:t>
            </a:r>
            <a:r>
              <a:rPr lang="en-US" altLang="en-US" sz="2800" dirty="0" smtClean="0"/>
              <a:t/>
            </a:r>
            <a:br>
              <a:rPr lang="en-US" altLang="en-US" sz="2800" dirty="0" smtClean="0"/>
            </a:br>
            <a:r>
              <a:rPr lang="en-US" altLang="en-US" sz="2800" dirty="0" smtClean="0"/>
              <a:t>carbon</a:t>
            </a:r>
            <a:r>
              <a:rPr lang="en-US" altLang="en-US" sz="2800" dirty="0">
                <a:cs typeface="Times New Roman" pitchFamily="80" charset="0"/>
              </a:rPr>
              <a:t>–</a:t>
            </a:r>
            <a:r>
              <a:rPr lang="en-US" altLang="en-US" sz="2800" dirty="0"/>
              <a:t>carbon double bond, which gives this group its reactivity</a:t>
            </a:r>
            <a:r>
              <a:rPr lang="en-US" altLang="en-US" sz="2800" dirty="0" smtClean="0"/>
              <a:t>.</a:t>
            </a:r>
            <a:endParaRPr lang="en-US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Cis-Trans Isomers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sp>
        <p:nvSpPr>
          <p:cNvPr id="58" name="Text Box 90"/>
          <p:cNvSpPr txBox="1">
            <a:spLocks noChangeArrowheads="1"/>
          </p:cNvSpPr>
          <p:nvPr/>
        </p:nvSpPr>
        <p:spPr bwMode="auto">
          <a:xfrm>
            <a:off x="365760" y="3852487"/>
            <a:ext cx="8194466" cy="208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Also called </a:t>
            </a:r>
            <a:r>
              <a:rPr lang="en-US" altLang="en-US" b="1" dirty="0"/>
              <a:t>geometric isomerism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If there are similar groups on same side of the double bond, alkene is </a:t>
            </a:r>
            <a:r>
              <a:rPr lang="en-US" altLang="en-US" i="1" dirty="0"/>
              <a:t>cis</a:t>
            </a:r>
            <a:r>
              <a:rPr lang="en-US" altLang="en-US" dirty="0"/>
              <a:t>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If there are similar groups on opposite sides of the double bond, alkene is </a:t>
            </a:r>
            <a:r>
              <a:rPr lang="en-US" altLang="en-US" i="1" dirty="0"/>
              <a:t>trans</a:t>
            </a:r>
            <a:r>
              <a:rPr lang="en-US" altLang="en-US" dirty="0"/>
              <a:t>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Not all alkenes show cis-trans isomerism.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9"/>
          <a:stretch/>
        </p:blipFill>
        <p:spPr>
          <a:xfrm>
            <a:off x="304800" y="1581626"/>
            <a:ext cx="8534400" cy="17745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Cyclic Compounds 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sp>
        <p:nvSpPr>
          <p:cNvPr id="58" name="Text Box 90"/>
          <p:cNvSpPr txBox="1">
            <a:spLocks noChangeArrowheads="1"/>
          </p:cNvSpPr>
          <p:nvPr/>
        </p:nvSpPr>
        <p:spPr bwMode="auto">
          <a:xfrm>
            <a:off x="365760" y="4166812"/>
            <a:ext cx="819446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Trans </a:t>
            </a:r>
            <a:r>
              <a:rPr lang="en-US" altLang="en-US" dirty="0" err="1"/>
              <a:t>cycloalkenes</a:t>
            </a:r>
            <a:r>
              <a:rPr lang="en-US" altLang="en-US" dirty="0"/>
              <a:t> are not stable unless the ring has at least eight carbons. </a:t>
            </a:r>
            <a:endParaRPr lang="en-US" altLang="en-US" dirty="0">
              <a:cs typeface="Arial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All </a:t>
            </a:r>
            <a:r>
              <a:rPr lang="en-US" altLang="en-US" dirty="0" err="1"/>
              <a:t>cycloalkenes</a:t>
            </a:r>
            <a:r>
              <a:rPr lang="en-US" altLang="en-US" dirty="0"/>
              <a:t> are assumed to be cis unless otherwise specifically named trans.</a:t>
            </a:r>
            <a:endParaRPr lang="en-US" altLang="en-US" sz="20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7"/>
          <a:stretch/>
        </p:blipFill>
        <p:spPr>
          <a:xfrm>
            <a:off x="304800" y="1812798"/>
            <a:ext cx="8534400" cy="180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4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Biochemistry Application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8"/>
          <a:stretch/>
        </p:blipFill>
        <p:spPr>
          <a:xfrm>
            <a:off x="2847024" y="1251585"/>
            <a:ext cx="3504625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i="1" dirty="0">
                <a:solidFill>
                  <a:schemeClr val="tx1"/>
                </a:solidFill>
              </a:rPr>
              <a:t>E</a:t>
            </a:r>
            <a:r>
              <a:rPr lang="en-US" altLang="en-US" sz="4400" b="0" dirty="0">
                <a:solidFill>
                  <a:schemeClr val="tx1"/>
                </a:solidFill>
              </a:rPr>
              <a:t>-</a:t>
            </a:r>
            <a:r>
              <a:rPr lang="en-US" altLang="en-US" sz="4400" b="0" i="1" dirty="0">
                <a:solidFill>
                  <a:schemeClr val="tx1"/>
                </a:solidFill>
              </a:rPr>
              <a:t>Z</a:t>
            </a:r>
            <a:r>
              <a:rPr lang="en-US" altLang="en-US" sz="4400" b="0" dirty="0">
                <a:solidFill>
                  <a:schemeClr val="tx1"/>
                </a:solidFill>
              </a:rPr>
              <a:t> Nomenclature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365125" y="1614488"/>
            <a:ext cx="8634413" cy="3736407"/>
          </a:xfrm>
        </p:spPr>
        <p:txBody>
          <a:bodyPr/>
          <a:lstStyle/>
          <a:p>
            <a:r>
              <a:rPr lang="en-US" altLang="en-US" dirty="0"/>
              <a:t>Use the Cahn–</a:t>
            </a:r>
            <a:r>
              <a:rPr lang="en-US" altLang="en-US" dirty="0" err="1"/>
              <a:t>Ingold</a:t>
            </a:r>
            <a:r>
              <a:rPr lang="en-US" altLang="en-US" dirty="0"/>
              <a:t>–Prelog rules to assign priorities to groups attached to each carbon in the double bond.</a:t>
            </a:r>
          </a:p>
          <a:p>
            <a:r>
              <a:rPr lang="en-US" altLang="en-US" dirty="0"/>
              <a:t>If high-priority groups are on the same side, the name is </a:t>
            </a:r>
            <a:r>
              <a:rPr lang="en-US" altLang="en-US" i="1" dirty="0"/>
              <a:t>Z</a:t>
            </a:r>
            <a:r>
              <a:rPr lang="en-US" altLang="en-US" dirty="0"/>
              <a:t> (for </a:t>
            </a:r>
            <a:r>
              <a:rPr lang="en-US" altLang="en-US" i="1" dirty="0" err="1"/>
              <a:t>zusammen</a:t>
            </a:r>
            <a:r>
              <a:rPr lang="en-US" altLang="en-US" dirty="0"/>
              <a:t>).</a:t>
            </a:r>
          </a:p>
          <a:p>
            <a:r>
              <a:rPr lang="en-US" altLang="en-US" dirty="0"/>
              <a:t>If high-priority groups are on opposite sides, the name is </a:t>
            </a:r>
            <a:r>
              <a:rPr lang="en-US" altLang="en-US" i="1" dirty="0"/>
              <a:t>E</a:t>
            </a:r>
            <a:r>
              <a:rPr lang="en-US" altLang="en-US" dirty="0"/>
              <a:t> (for </a:t>
            </a:r>
            <a:r>
              <a:rPr lang="en-US" altLang="en-US" i="1" dirty="0" err="1"/>
              <a:t>entgegen</a:t>
            </a:r>
            <a:r>
              <a:rPr lang="en-US" altLang="en-US" dirty="0"/>
              <a:t>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Example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057774" y="1695450"/>
            <a:ext cx="3999139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/>
              <a:t>Assign priority to the substituents according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to </a:t>
            </a:r>
            <a:r>
              <a:rPr lang="en-US" altLang="en-US" dirty="0"/>
              <a:t>their atomic number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(</a:t>
            </a:r>
            <a:r>
              <a:rPr lang="en-US" altLang="en-US" dirty="0"/>
              <a:t>1 is highest priority).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/>
              <a:t>If the highest priority groups are on opposite sides, the isomer is </a:t>
            </a:r>
            <a:r>
              <a:rPr lang="en-US" altLang="en-US" i="1" dirty="0"/>
              <a:t>E</a:t>
            </a:r>
            <a:r>
              <a:rPr lang="en-US" alt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/>
              <a:t>If the highest priority groups are on the same side, the isomer is </a:t>
            </a:r>
            <a:r>
              <a:rPr lang="en-US" altLang="en-US" i="1" dirty="0"/>
              <a:t>Z</a:t>
            </a:r>
            <a:r>
              <a:rPr lang="en-US" altLang="en-US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8" y="2060156"/>
            <a:ext cx="3852672" cy="3054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Cyclic Stereoisomers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374650" y="5488632"/>
            <a:ext cx="8585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/>
              <a:t>Double bonds outside the ring can show stereoisomerism.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7"/>
          <a:stretch/>
        </p:blipFill>
        <p:spPr>
          <a:xfrm>
            <a:off x="304800" y="1612392"/>
            <a:ext cx="8534400" cy="34168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Stereochemistry in Dienes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351530" y="4953000"/>
            <a:ext cx="829309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/>
              <a:t>If there is more than one double bond in the molecule, the stereochemistry of all the double bonds should be specified.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5"/>
          <a:stretch/>
        </p:blipFill>
        <p:spPr>
          <a:xfrm>
            <a:off x="1726406" y="1481329"/>
            <a:ext cx="5995987" cy="26331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Commercial Uses of Ethylene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1"/>
          <a:stretch/>
        </p:blipFill>
        <p:spPr>
          <a:xfrm>
            <a:off x="1391719" y="1051560"/>
            <a:ext cx="6380681" cy="533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9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Commercial Uses of Propylene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5"/>
          <a:stretch/>
        </p:blipFill>
        <p:spPr>
          <a:xfrm>
            <a:off x="304800" y="1292352"/>
            <a:ext cx="8534400" cy="409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Addition Polymers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8"/>
          <a:stretch/>
        </p:blipFill>
        <p:spPr>
          <a:xfrm>
            <a:off x="1262607" y="1112995"/>
            <a:ext cx="6792876" cy="53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4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rgbClr val="000000"/>
                </a:solidFill>
              </a:rPr>
              <a:t>Sigma Bonds of Ethylene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"/>
          <a:stretch/>
        </p:blipFill>
        <p:spPr>
          <a:xfrm>
            <a:off x="304800" y="1795272"/>
            <a:ext cx="8534400" cy="30910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Physical Properties of Alkenes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0"/>
          <a:stretch/>
        </p:blipFill>
        <p:spPr>
          <a:xfrm>
            <a:off x="304800" y="1859280"/>
            <a:ext cx="8534400" cy="29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en-US" sz="4400" b="0" dirty="0">
                <a:solidFill>
                  <a:schemeClr val="tx1"/>
                </a:solidFill>
              </a:rPr>
              <a:t>Polarity and Dipole Moments of Alkenes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360120" y="1968501"/>
            <a:ext cx="843121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0" charset="-128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kern="0" dirty="0"/>
              <a:t>Cis alkenes have a greater dipole moment than trans alkenes, so they will be slightly polar.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kern="0" dirty="0"/>
              <a:t>The boiling point of cis alkenes will be higher than the trans alkenes.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0"/>
          <a:stretch/>
        </p:blipFill>
        <p:spPr>
          <a:xfrm>
            <a:off x="1119981" y="3745231"/>
            <a:ext cx="7124700" cy="24793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1"/>
          <a:stretch/>
        </p:blipFill>
        <p:spPr>
          <a:xfrm>
            <a:off x="1071561" y="137160"/>
            <a:ext cx="7203757" cy="62310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Heat of Hydrogenation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365125" y="1385888"/>
            <a:ext cx="8634413" cy="197284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600" dirty="0"/>
              <a:t>Combustion of an alkene and hydrogenation of an alkene can provide valuable data as to the stability of the double bond.</a:t>
            </a:r>
          </a:p>
          <a:p>
            <a:pPr>
              <a:lnSpc>
                <a:spcPct val="90000"/>
              </a:lnSpc>
            </a:pPr>
            <a:r>
              <a:rPr lang="en-US" altLang="en-US" sz="2600" dirty="0"/>
              <a:t>The more substituted the double bond, the lower its heat of hydrogenation.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0"/>
          <a:stretch/>
        </p:blipFill>
        <p:spPr>
          <a:xfrm>
            <a:off x="304800" y="3571495"/>
            <a:ext cx="8534400" cy="24006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Relative Heats </a:t>
            </a:r>
            <a:r>
              <a:rPr lang="en-US" altLang="en-US" sz="4400" b="0" dirty="0" smtClean="0">
                <a:solidFill>
                  <a:schemeClr val="tx1"/>
                </a:solidFill>
              </a:rPr>
              <a:t>of Hydrogenation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365125" y="5800726"/>
            <a:ext cx="8634413" cy="461665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 dirty="0"/>
              <a:t>More substituted double bonds are usually more stable.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7"/>
          <a:stretch/>
        </p:blipFill>
        <p:spPr>
          <a:xfrm>
            <a:off x="1185863" y="1997584"/>
            <a:ext cx="6667500" cy="3216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Relative Stabilities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6"/>
          <a:stretch/>
        </p:blipFill>
        <p:spPr>
          <a:xfrm>
            <a:off x="304800" y="1356360"/>
            <a:ext cx="8534400" cy="4444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 err="1">
                <a:solidFill>
                  <a:schemeClr val="tx1"/>
                </a:solidFill>
              </a:rPr>
              <a:t>Cycloalkenes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365125" y="4538663"/>
            <a:ext cx="8634413" cy="1852815"/>
          </a:xfrm>
        </p:spPr>
        <p:txBody>
          <a:bodyPr/>
          <a:lstStyle/>
          <a:p>
            <a:r>
              <a:rPr lang="en-US" altLang="en-US" sz="2200" dirty="0"/>
              <a:t>A ring makes a major difference only if there is ring strain, either because of a small ring or because of a trans double bond. </a:t>
            </a:r>
          </a:p>
          <a:p>
            <a:r>
              <a:rPr lang="en-US" altLang="en-US" sz="2200" dirty="0"/>
              <a:t>Rings that are five-membered or larger can easily accommodate double bonds, and these </a:t>
            </a:r>
            <a:r>
              <a:rPr lang="en-US" altLang="en-US" sz="2200" dirty="0" err="1"/>
              <a:t>cycloalkenes</a:t>
            </a:r>
            <a:r>
              <a:rPr lang="en-US" altLang="en-US" sz="2200" dirty="0"/>
              <a:t> react much like straight-chain alkenes.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4"/>
          <a:stretch/>
        </p:blipFill>
        <p:spPr>
          <a:xfrm>
            <a:off x="1157289" y="1359788"/>
            <a:ext cx="6953250" cy="30245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 err="1">
                <a:solidFill>
                  <a:schemeClr val="tx1"/>
                </a:solidFill>
              </a:rPr>
              <a:t>Cyclopropene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sp>
        <p:nvSpPr>
          <p:cNvPr id="33796" name="Content Placeholder 2"/>
          <p:cNvSpPr>
            <a:spLocks noGrp="1"/>
          </p:cNvSpPr>
          <p:nvPr>
            <p:ph idx="1"/>
          </p:nvPr>
        </p:nvSpPr>
        <p:spPr>
          <a:xfrm>
            <a:off x="365125" y="1574800"/>
            <a:ext cx="8634413" cy="1514261"/>
          </a:xfrm>
        </p:spPr>
        <p:txBody>
          <a:bodyPr/>
          <a:lstStyle/>
          <a:p>
            <a:r>
              <a:rPr lang="en-US" altLang="en-US" sz="2200" dirty="0" err="1"/>
              <a:t>Cyclopropene</a:t>
            </a:r>
            <a:r>
              <a:rPr lang="en-US" altLang="en-US" sz="2200" dirty="0"/>
              <a:t> has bond angles of about </a:t>
            </a:r>
            <a:r>
              <a:rPr lang="en-US" altLang="en-US" sz="2200" dirty="0" smtClean="0"/>
              <a:t>60</a:t>
            </a:r>
            <a:r>
              <a:rPr lang="en-US" sz="2200" dirty="0">
                <a:ea typeface="Calibri"/>
              </a:rPr>
              <a:t>°</a:t>
            </a:r>
            <a:r>
              <a:rPr lang="en-US" altLang="en-US" sz="2200" dirty="0" smtClean="0"/>
              <a:t>, </a:t>
            </a:r>
            <a:r>
              <a:rPr lang="en-US" altLang="en-US" sz="2200" dirty="0"/>
              <a:t>compressing the bond angles of the carbon–carbon double bond to half their usual value of </a:t>
            </a:r>
            <a:r>
              <a:rPr lang="en-US" altLang="en-US" sz="2200" dirty="0" smtClean="0"/>
              <a:t>120</a:t>
            </a:r>
            <a:r>
              <a:rPr lang="en-US" sz="2200" dirty="0">
                <a:ea typeface="Calibri"/>
              </a:rPr>
              <a:t>°</a:t>
            </a:r>
            <a:r>
              <a:rPr lang="en-US" altLang="en-US" sz="2200" dirty="0" smtClean="0"/>
              <a:t>. </a:t>
            </a:r>
            <a:endParaRPr lang="en-US" altLang="en-US" sz="2200" dirty="0"/>
          </a:p>
          <a:p>
            <a:r>
              <a:rPr lang="en-US" altLang="en-US" sz="2200" dirty="0"/>
              <a:t>The double bond in </a:t>
            </a:r>
            <a:r>
              <a:rPr lang="en-US" altLang="en-US" sz="2200" dirty="0" err="1"/>
              <a:t>cyclopropene</a:t>
            </a:r>
            <a:r>
              <a:rPr lang="en-US" altLang="en-US" sz="2200" dirty="0"/>
              <a:t> is highly strained.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9"/>
          <a:stretch/>
        </p:blipFill>
        <p:spPr>
          <a:xfrm>
            <a:off x="304800" y="3241929"/>
            <a:ext cx="8534400" cy="29016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Stability of </a:t>
            </a:r>
            <a:r>
              <a:rPr lang="en-US" altLang="en-US" sz="4400" b="0" dirty="0" err="1">
                <a:solidFill>
                  <a:schemeClr val="tx1"/>
                </a:solidFill>
              </a:rPr>
              <a:t>Cycloalkene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365125" y="4210906"/>
            <a:ext cx="8634413" cy="221599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300" dirty="0"/>
              <a:t>Cis isomer is more stable than trans in small </a:t>
            </a:r>
            <a:r>
              <a:rPr lang="en-US" altLang="en-US" sz="2300" dirty="0" err="1"/>
              <a:t>cycloalkenes</a:t>
            </a:r>
            <a:r>
              <a:rPr lang="en-US" altLang="en-US" sz="2300" dirty="0"/>
              <a:t>.</a:t>
            </a:r>
          </a:p>
          <a:p>
            <a:pPr>
              <a:lnSpc>
                <a:spcPct val="90000"/>
              </a:lnSpc>
            </a:pPr>
            <a:r>
              <a:rPr lang="en-US" altLang="en-US" sz="2300" dirty="0"/>
              <a:t>Small rings have additional ring strain.</a:t>
            </a:r>
          </a:p>
          <a:p>
            <a:pPr>
              <a:lnSpc>
                <a:spcPct val="90000"/>
              </a:lnSpc>
            </a:pPr>
            <a:r>
              <a:rPr lang="en-US" altLang="en-US" sz="2300" dirty="0"/>
              <a:t>It must have at least eight carbons to form a stable trans double bond. </a:t>
            </a:r>
          </a:p>
          <a:p>
            <a:pPr>
              <a:lnSpc>
                <a:spcPct val="90000"/>
              </a:lnSpc>
            </a:pPr>
            <a:r>
              <a:rPr lang="en-US" altLang="en-US" sz="2300" dirty="0"/>
              <a:t>For </a:t>
            </a:r>
            <a:r>
              <a:rPr lang="en-US" altLang="en-US" sz="2300" dirty="0" err="1"/>
              <a:t>cyclodecene</a:t>
            </a:r>
            <a:r>
              <a:rPr lang="en-US" altLang="en-US" sz="2300" dirty="0"/>
              <a:t> (and larger), the trans double bond is almost as stable as the cis. </a:t>
            </a:r>
            <a:endParaRPr lang="en-US" altLang="en-US" sz="2300" dirty="0"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6"/>
          <a:stretch/>
        </p:blipFill>
        <p:spPr>
          <a:xfrm>
            <a:off x="304800" y="2058353"/>
            <a:ext cx="8534400" cy="1642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 err="1">
                <a:solidFill>
                  <a:schemeClr val="tx1"/>
                </a:solidFill>
              </a:rPr>
              <a:t>Bredt’s</a:t>
            </a:r>
            <a:r>
              <a:rPr lang="en-US" altLang="en-US" sz="4400" b="0" dirty="0">
                <a:solidFill>
                  <a:schemeClr val="tx1"/>
                </a:solidFill>
              </a:rPr>
              <a:t> Rule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365125" y="1894795"/>
            <a:ext cx="8634413" cy="1200329"/>
          </a:xfrm>
        </p:spPr>
        <p:txBody>
          <a:bodyPr/>
          <a:lstStyle/>
          <a:p>
            <a:r>
              <a:rPr lang="en-US" altLang="en-US" sz="2400" dirty="0"/>
              <a:t>A bridged, bicyclic compound cannot have a double bond at a bridgehead position unless one of the rings contains at least eight carbon atoms.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7"/>
          <a:stretch/>
        </p:blipFill>
        <p:spPr>
          <a:xfrm>
            <a:off x="657224" y="3399418"/>
            <a:ext cx="7939087" cy="26831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Orbital Description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365125" y="1685925"/>
            <a:ext cx="8634413" cy="3243965"/>
          </a:xfrm>
        </p:spPr>
        <p:txBody>
          <a:bodyPr/>
          <a:lstStyle/>
          <a:p>
            <a:r>
              <a:rPr lang="en-US" altLang="en-US" dirty="0"/>
              <a:t>Sigma bonds around the double-bonded carbon are </a:t>
            </a:r>
            <a:r>
              <a:rPr lang="en-US" altLang="en-US" i="1" dirty="0"/>
              <a:t>sp</a:t>
            </a:r>
            <a:r>
              <a:rPr lang="en-US" altLang="en-US" baseline="30000" dirty="0"/>
              <a:t>2</a:t>
            </a:r>
            <a:r>
              <a:rPr lang="en-US" altLang="en-US" dirty="0"/>
              <a:t> hybridized.</a:t>
            </a:r>
          </a:p>
          <a:p>
            <a:r>
              <a:rPr lang="en-US" altLang="en-US" dirty="0"/>
              <a:t>Angles are approximately </a:t>
            </a:r>
            <a:r>
              <a:rPr lang="en-US" altLang="en-US" dirty="0" smtClean="0"/>
              <a:t>120</a:t>
            </a:r>
            <a:r>
              <a:rPr lang="en-US" dirty="0">
                <a:ea typeface="Calibri"/>
              </a:rPr>
              <a:t>°</a:t>
            </a:r>
            <a:r>
              <a:rPr lang="en-US" altLang="en-US" dirty="0" smtClean="0"/>
              <a:t> </a:t>
            </a:r>
            <a:r>
              <a:rPr lang="en-US" altLang="en-US" dirty="0"/>
              <a:t>and the molecular geometry is trigonal planar.</a:t>
            </a:r>
          </a:p>
          <a:p>
            <a:r>
              <a:rPr lang="en-US" altLang="en-US" dirty="0" err="1">
                <a:solidFill>
                  <a:srgbClr val="000000"/>
                </a:solidFill>
              </a:rPr>
              <a:t>Unhybridized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i="1" dirty="0">
                <a:solidFill>
                  <a:srgbClr val="000000"/>
                </a:solidFill>
              </a:rPr>
              <a:t>p</a:t>
            </a:r>
            <a:r>
              <a:rPr lang="en-US" altLang="en-US" dirty="0">
                <a:solidFill>
                  <a:srgbClr val="000000"/>
                </a:solidFill>
              </a:rPr>
              <a:t> orbitals with one electron will overlap, forming the double bond (pi bond).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2"/>
                </a:solidFill>
                <a:cs typeface="Arial" charset="0"/>
              </a:rPr>
              <a:t>Solved Problem 1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369888" y="1373188"/>
            <a:ext cx="8629650" cy="5410712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600" dirty="0">
                <a:latin typeface="Times" pitchFamily="-110" charset="-52"/>
              </a:rPr>
              <a:t>Which of the following alkenes are stable</a:t>
            </a:r>
            <a:r>
              <a:rPr lang="en-US" altLang="en-US" sz="1600" dirty="0" smtClean="0">
                <a:latin typeface="Times" pitchFamily="-110" charset="-52"/>
              </a:rPr>
              <a:t>?</a:t>
            </a:r>
          </a:p>
          <a:p>
            <a:pPr marL="0" indent="0">
              <a:buNone/>
            </a:pPr>
            <a:endParaRPr lang="en-US" altLang="en-US" sz="1600" dirty="0">
              <a:latin typeface="Times" pitchFamily="-110" charset="-52"/>
            </a:endParaRPr>
          </a:p>
          <a:p>
            <a:pPr marL="0" indent="0">
              <a:buNone/>
            </a:pPr>
            <a:endParaRPr lang="en-US" altLang="en-US" sz="1600" dirty="0" smtClean="0">
              <a:latin typeface="Times" pitchFamily="-110" charset="-52"/>
            </a:endParaRPr>
          </a:p>
          <a:p>
            <a:pPr marL="0" indent="0">
              <a:buNone/>
            </a:pPr>
            <a:endParaRPr lang="en-US" altLang="en-US" sz="1600" dirty="0">
              <a:latin typeface="Times" pitchFamily="-110" charset="-52"/>
            </a:endParaRPr>
          </a:p>
          <a:p>
            <a:pPr marL="0" indent="0">
              <a:buNone/>
            </a:pPr>
            <a:endParaRPr lang="en-US" altLang="en-US" sz="1600" dirty="0" smtClean="0">
              <a:latin typeface="Times" pitchFamily="-110" charset="-52"/>
            </a:endParaRPr>
          </a:p>
          <a:p>
            <a:pPr marL="0" indent="0">
              <a:buNone/>
            </a:pPr>
            <a:endParaRPr lang="en-US" altLang="en-US" sz="1600" dirty="0">
              <a:latin typeface="Times" pitchFamily="-110" charset="-52"/>
            </a:endParaRPr>
          </a:p>
          <a:p>
            <a:pPr marL="0" indent="0">
              <a:buNone/>
            </a:pPr>
            <a:endParaRPr lang="en-US" altLang="en-US" sz="1600" dirty="0" smtClean="0">
              <a:latin typeface="Times" pitchFamily="-110" charset="-52"/>
            </a:endParaRPr>
          </a:p>
          <a:p>
            <a:pPr marL="0" indent="0">
              <a:buNone/>
            </a:pPr>
            <a:endParaRPr lang="en-US" altLang="en-US" sz="1600" dirty="0">
              <a:latin typeface="Times" pitchFamily="-110" charset="-52"/>
            </a:endParaRPr>
          </a:p>
          <a:p>
            <a:pPr marL="0" indent="0">
              <a:buNone/>
            </a:pPr>
            <a:endParaRPr lang="en-US" altLang="en-US" sz="1600" dirty="0" smtClean="0">
              <a:latin typeface="Times" pitchFamily="-110" charset="-52"/>
            </a:endParaRPr>
          </a:p>
          <a:p>
            <a:pPr marL="0" indent="0">
              <a:buNone/>
            </a:pPr>
            <a:endParaRPr lang="en-US" altLang="en-US" sz="1600" dirty="0">
              <a:latin typeface="Times" pitchFamily="-110" charset="-52"/>
            </a:endParaRPr>
          </a:p>
          <a:p>
            <a:pPr marL="0" indent="0">
              <a:buNone/>
            </a:pPr>
            <a:r>
              <a:rPr lang="en-US" altLang="en-US" sz="1600" dirty="0">
                <a:cs typeface="Arial" charset="0"/>
              </a:rPr>
              <a:t>Solution</a:t>
            </a:r>
          </a:p>
          <a:p>
            <a:pPr marL="0" indent="0">
              <a:buNone/>
              <a:defRPr/>
            </a:pPr>
            <a:r>
              <a:rPr lang="en-US" altLang="en-US" sz="1600" dirty="0"/>
              <a:t>Compound (a) is stable. Although the double bond is at a bridgehead, it is not a bridged bicyclic system. The trans double bond is in a ten-membered ring. Compound (b) is a </a:t>
            </a:r>
            <a:r>
              <a:rPr lang="en-US" altLang="en-US" sz="1600" dirty="0" err="1"/>
              <a:t>Bredt’s</a:t>
            </a:r>
            <a:r>
              <a:rPr lang="en-US" altLang="en-US" sz="1600" dirty="0"/>
              <a:t> rule violation and is not stable. The largest ring contains six carbon atoms, and the trans double bond cannot be stable in this bridgehead position.</a:t>
            </a:r>
          </a:p>
          <a:p>
            <a:pPr marL="0" indent="0">
              <a:buNone/>
              <a:defRPr/>
            </a:pPr>
            <a:r>
              <a:rPr lang="en-US" altLang="en-US" sz="1600" dirty="0"/>
              <a:t>	Compound (c) (</a:t>
            </a:r>
            <a:r>
              <a:rPr lang="en-US" altLang="en-US" sz="1600" dirty="0" err="1"/>
              <a:t>norbornene</a:t>
            </a:r>
            <a:r>
              <a:rPr lang="en-US" altLang="en-US" sz="1600" dirty="0"/>
              <a:t>) is stable. The (cis) double bond is not at a bridgehead carbon. Compound (d) is stable. Although the double bond is at the bridgehead of a bridged bicyclic system, there is an eight-membered ring to accommodate the trans double bond.</a:t>
            </a:r>
          </a:p>
          <a:p>
            <a:pPr marL="0" indent="0">
              <a:buNone/>
            </a:pPr>
            <a:endParaRPr lang="en-US" altLang="en-US" sz="1600" dirty="0" smtClean="0">
              <a:latin typeface="Times" pitchFamily="-110" charset="-5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3"/>
          <a:stretch/>
        </p:blipFill>
        <p:spPr>
          <a:xfrm>
            <a:off x="2271713" y="2094546"/>
            <a:ext cx="4738686" cy="22878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Physical Properties of Alkenes</a:t>
            </a:r>
            <a:endParaRPr lang="en-US" sz="4400" b="0" baseline="-25000" dirty="0" smtClean="0">
              <a:solidFill>
                <a:schemeClr val="tx1"/>
              </a:solidFill>
            </a:endParaRP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69888" y="1841500"/>
            <a:ext cx="8629650" cy="3699474"/>
          </a:xfrm>
        </p:spPr>
        <p:txBody>
          <a:bodyPr/>
          <a:lstStyle/>
          <a:p>
            <a:r>
              <a:rPr lang="en-US" altLang="en-US" sz="2800" dirty="0"/>
              <a:t>Low boiling points, increasing with mass</a:t>
            </a:r>
          </a:p>
          <a:p>
            <a:r>
              <a:rPr lang="en-US" altLang="en-US" sz="2800" dirty="0"/>
              <a:t>Branched alkenes have lower boiling points.</a:t>
            </a:r>
          </a:p>
          <a:p>
            <a:r>
              <a:rPr lang="en-US" altLang="en-US" sz="2800" dirty="0"/>
              <a:t>Less dense than water</a:t>
            </a:r>
          </a:p>
          <a:p>
            <a:r>
              <a:rPr lang="en-US" altLang="en-US" sz="2800" dirty="0"/>
              <a:t>Slightly polar</a:t>
            </a:r>
          </a:p>
          <a:p>
            <a:pPr lvl="1"/>
            <a:r>
              <a:rPr lang="en-US" altLang="en-US" sz="2400" dirty="0"/>
              <a:t>Pi bond is polarizable, so instantaneous dipole–dipole interactions occur.</a:t>
            </a:r>
          </a:p>
          <a:p>
            <a:pPr lvl="1"/>
            <a:r>
              <a:rPr lang="en-US" altLang="en-US" sz="2400" dirty="0"/>
              <a:t>Alkyl groups are electron-donating toward the pi bond, so they may have a small dipole moment.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Alkene Synthesis</a:t>
            </a:r>
            <a:br>
              <a:rPr lang="en-US" altLang="en-US" sz="4400" b="0" dirty="0">
                <a:solidFill>
                  <a:schemeClr val="tx1"/>
                </a:solidFill>
              </a:rPr>
            </a:br>
            <a:r>
              <a:rPr lang="en-US" altLang="en-US" sz="4400" b="0" dirty="0">
                <a:solidFill>
                  <a:schemeClr val="tx1"/>
                </a:solidFill>
              </a:rPr>
              <a:t>Overview</a:t>
            </a:r>
            <a:endParaRPr lang="en-US" sz="4400" b="0" baseline="-25000" dirty="0" smtClean="0">
              <a:solidFill>
                <a:schemeClr val="tx1"/>
              </a:solidFill>
            </a:endParaRP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69888" y="2564706"/>
            <a:ext cx="8629650" cy="2074414"/>
          </a:xfrm>
        </p:spPr>
        <p:txBody>
          <a:bodyPr/>
          <a:lstStyle/>
          <a:p>
            <a:r>
              <a:rPr lang="en-US" altLang="en-US" sz="2800" dirty="0"/>
              <a:t>E2 </a:t>
            </a:r>
            <a:r>
              <a:rPr lang="en-US" altLang="en-US" sz="2800" dirty="0" err="1"/>
              <a:t>dehydrohalogenation</a:t>
            </a:r>
            <a:r>
              <a:rPr lang="en-US" altLang="en-US" sz="2800" dirty="0"/>
              <a:t> (–HX)</a:t>
            </a:r>
          </a:p>
          <a:p>
            <a:r>
              <a:rPr lang="en-US" altLang="en-US" sz="2800" dirty="0"/>
              <a:t>E1 </a:t>
            </a:r>
            <a:r>
              <a:rPr lang="en-US" altLang="en-US" sz="2800" dirty="0" err="1"/>
              <a:t>dehydrohalogenation</a:t>
            </a:r>
            <a:r>
              <a:rPr lang="en-US" altLang="en-US" sz="2800" dirty="0"/>
              <a:t> (–HX)</a:t>
            </a:r>
          </a:p>
          <a:p>
            <a:r>
              <a:rPr lang="en-US" altLang="en-US" sz="2800" dirty="0"/>
              <a:t>Dehalogenation of vicinal dibromides (–X</a:t>
            </a:r>
            <a:r>
              <a:rPr lang="en-US" altLang="en-US" sz="2800" baseline="-25000" dirty="0"/>
              <a:t>2</a:t>
            </a:r>
            <a:r>
              <a:rPr lang="en-US" altLang="en-US" sz="2800" dirty="0"/>
              <a:t>)</a:t>
            </a:r>
          </a:p>
          <a:p>
            <a:r>
              <a:rPr lang="en-US" altLang="en-US" sz="2800" dirty="0"/>
              <a:t>Dehydration of alcohols (–H</a:t>
            </a:r>
            <a:r>
              <a:rPr lang="en-US" altLang="en-US" sz="2800" baseline="-25000" dirty="0"/>
              <a:t>2</a:t>
            </a:r>
            <a:r>
              <a:rPr lang="en-US" altLang="en-US" sz="2800" dirty="0"/>
              <a:t>O)</a:t>
            </a:r>
          </a:p>
        </p:txBody>
      </p:sp>
    </p:spTree>
    <p:extLst>
      <p:ext uri="{BB962C8B-B14F-4D97-AF65-F5344CB8AC3E}">
        <p14:creationId xmlns:p14="http://schemas.microsoft.com/office/powerpoint/2010/main" val="257881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Elimination Reactions</a:t>
            </a:r>
            <a:endParaRPr lang="en-US" sz="4400" b="0" baseline="-25000" dirty="0" smtClean="0">
              <a:solidFill>
                <a:schemeClr val="tx1"/>
              </a:solidFill>
            </a:endParaRP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69888" y="5238074"/>
            <a:ext cx="8469312" cy="904863"/>
          </a:xfrm>
        </p:spPr>
        <p:txBody>
          <a:bodyPr/>
          <a:lstStyle/>
          <a:p>
            <a:pPr>
              <a:defRPr/>
            </a:pPr>
            <a:r>
              <a:rPr lang="en-US" altLang="en-US" sz="2400" dirty="0"/>
              <a:t>Elimination reactions produce double bonds.</a:t>
            </a:r>
          </a:p>
          <a:p>
            <a:pPr>
              <a:defRPr/>
            </a:pPr>
            <a:r>
              <a:rPr lang="en-US" altLang="en-US" sz="2400" dirty="0"/>
              <a:t>Also called </a:t>
            </a:r>
            <a:r>
              <a:rPr lang="en-US" altLang="en-US" sz="2400" dirty="0" err="1"/>
              <a:t>dehydrohalogenation</a:t>
            </a:r>
            <a:r>
              <a:rPr lang="en-US" altLang="en-US" sz="2400" dirty="0"/>
              <a:t> (–HX)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5"/>
          <a:stretch/>
        </p:blipFill>
        <p:spPr>
          <a:xfrm>
            <a:off x="874625" y="1465898"/>
            <a:ext cx="7142335" cy="19059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1"/>
          <a:stretch/>
        </p:blipFill>
        <p:spPr>
          <a:xfrm>
            <a:off x="874625" y="3371850"/>
            <a:ext cx="7472362" cy="189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0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The E1 Reaction</a:t>
            </a:r>
            <a:endParaRPr lang="en-US" sz="4400" b="0" baseline="-25000" dirty="0" smtClean="0">
              <a:solidFill>
                <a:schemeClr val="tx1"/>
              </a:solidFill>
            </a:endParaRP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69887" y="1943120"/>
            <a:ext cx="8239857" cy="2677656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en-US" sz="2800" dirty="0"/>
              <a:t>Unimolecular elimination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 sz="2800" dirty="0"/>
              <a:t>Two groups are lost: a hydrogen and the halide.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 sz="2800" dirty="0"/>
              <a:t>Nucleophile acts as base.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 sz="2800" dirty="0"/>
              <a:t>The E1 and S</a:t>
            </a:r>
            <a:r>
              <a:rPr lang="en-US" altLang="en-US" sz="2800" baseline="-25000" dirty="0"/>
              <a:t>N</a:t>
            </a:r>
            <a:r>
              <a:rPr lang="en-US" altLang="en-US" sz="2800" dirty="0"/>
              <a:t>1 reactions have the same conditions, so a mixture of products will be obtained.</a:t>
            </a:r>
          </a:p>
        </p:txBody>
      </p:sp>
    </p:spTree>
    <p:extLst>
      <p:ext uri="{BB962C8B-B14F-4D97-AF65-F5344CB8AC3E}">
        <p14:creationId xmlns:p14="http://schemas.microsoft.com/office/powerpoint/2010/main" val="160508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E1 Mechanism</a:t>
            </a:r>
            <a:endParaRPr lang="en-US" sz="4400" b="0" baseline="-25000" dirty="0" smtClean="0">
              <a:solidFill>
                <a:schemeClr val="tx1"/>
              </a:solidFill>
            </a:endParaRP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69887" y="1603271"/>
            <a:ext cx="8239857" cy="3564053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 dirty="0"/>
              <a:t>Step 1: Ionization to form a </a:t>
            </a:r>
            <a:r>
              <a:rPr lang="en-US" altLang="en-US" sz="2400" dirty="0" smtClean="0"/>
              <a:t>carbocation</a:t>
            </a:r>
          </a:p>
          <a:p>
            <a:pPr marL="0" indent="0">
              <a:buNone/>
            </a:pPr>
            <a:endParaRPr lang="en-US" altLang="en-US" sz="2400" dirty="0"/>
          </a:p>
          <a:p>
            <a:pPr marL="0" indent="0">
              <a:buNone/>
            </a:pPr>
            <a:endParaRPr lang="en-US" altLang="en-US" sz="2400" dirty="0" smtClean="0"/>
          </a:p>
          <a:p>
            <a:pPr marL="0" indent="0">
              <a:buNone/>
            </a:pPr>
            <a:endParaRPr lang="en-US" altLang="en-US" sz="2400" dirty="0"/>
          </a:p>
          <a:p>
            <a:pPr marL="0" indent="0">
              <a:buNone/>
            </a:pPr>
            <a:endParaRPr lang="en-US" altLang="en-US" sz="2400" dirty="0" smtClean="0"/>
          </a:p>
          <a:p>
            <a:pPr marL="0" indent="0">
              <a:buNone/>
            </a:pPr>
            <a:endParaRPr lang="en-US" altLang="en-US" sz="2400" dirty="0" smtClean="0"/>
          </a:p>
          <a:p>
            <a:pPr marL="0" indent="0">
              <a:buNone/>
            </a:pPr>
            <a:r>
              <a:rPr lang="en-US" altLang="en-US" sz="2400" dirty="0"/>
              <a:t>Step 2: Solvent abstracts a proton to form an alkene.</a:t>
            </a:r>
          </a:p>
          <a:p>
            <a:pPr marL="0" indent="0">
              <a:buNone/>
            </a:pPr>
            <a:endParaRPr lang="en-US" alt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5"/>
          <a:stretch/>
        </p:blipFill>
        <p:spPr>
          <a:xfrm>
            <a:off x="1328737" y="2258569"/>
            <a:ext cx="6410325" cy="16410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5"/>
          <a:stretch/>
        </p:blipFill>
        <p:spPr>
          <a:xfrm>
            <a:off x="685800" y="4929188"/>
            <a:ext cx="7696200" cy="131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1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A Closer Look</a:t>
            </a:r>
            <a:endParaRPr lang="en-US" sz="4400" b="0" baseline="-25000" dirty="0" smtClean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9"/>
          <a:stretch/>
        </p:blipFill>
        <p:spPr>
          <a:xfrm>
            <a:off x="304800" y="1554480"/>
            <a:ext cx="8534400" cy="357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8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E1 Energy Diagram</a:t>
            </a:r>
            <a:endParaRPr lang="en-US" sz="4400" b="0" baseline="-25000" dirty="0" smtClean="0">
              <a:solidFill>
                <a:schemeClr val="tx1"/>
              </a:solidFill>
            </a:endParaRP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69887" y="5334395"/>
            <a:ext cx="8239857" cy="646331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en-US" sz="2000" dirty="0" smtClean="0"/>
              <a:t>The </a:t>
            </a:r>
            <a:r>
              <a:rPr lang="en-US" altLang="en-US" sz="2000" dirty="0"/>
              <a:t>E1 and the S</a:t>
            </a:r>
            <a:r>
              <a:rPr lang="en-US" altLang="en-US" sz="2000" baseline="-25000" dirty="0"/>
              <a:t>N</a:t>
            </a:r>
            <a:r>
              <a:rPr lang="en-US" altLang="en-US" sz="2000" dirty="0"/>
              <a:t>1 reactions have the same first step: Carbocation formation is the rate-determining step for both mechanisms.</a:t>
            </a:r>
            <a:endParaRPr lang="en-US" altLang="en-US" sz="2000" dirty="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4"/>
          <a:stretch/>
        </p:blipFill>
        <p:spPr>
          <a:xfrm>
            <a:off x="2074067" y="1396555"/>
            <a:ext cx="5138737" cy="36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Zaitsev’s Rule</a:t>
            </a:r>
            <a:endParaRPr lang="en-US" sz="4400" b="0" baseline="-25000" dirty="0" smtClean="0">
              <a:solidFill>
                <a:schemeClr val="tx1"/>
              </a:solidFill>
            </a:endParaRP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69887" y="1587057"/>
            <a:ext cx="8239857" cy="1200329"/>
          </a:xfrm>
        </p:spPr>
        <p:txBody>
          <a:bodyPr/>
          <a:lstStyle/>
          <a:p>
            <a:pPr>
              <a:defRPr/>
            </a:pPr>
            <a:r>
              <a:rPr lang="en-US" altLang="en-US" sz="2400" dirty="0"/>
              <a:t>If more than one elimination product is possible, the most-substituted alkene is the major product (most stable).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0"/>
          <a:stretch/>
        </p:blipFill>
        <p:spPr>
          <a:xfrm>
            <a:off x="304800" y="3443858"/>
            <a:ext cx="8534400" cy="2385441"/>
          </a:xfrm>
          <a:prstGeom prst="rect">
            <a:avLst/>
          </a:prstGeom>
        </p:spPr>
      </p:pic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3941091" y="5962689"/>
            <a:ext cx="1484601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600" dirty="0"/>
              <a:t>major product</a:t>
            </a:r>
          </a:p>
          <a:p>
            <a:r>
              <a:rPr lang="en-US" sz="1600" dirty="0"/>
              <a:t>(</a:t>
            </a:r>
            <a:r>
              <a:rPr lang="en-US" sz="1600" dirty="0" err="1"/>
              <a:t>trisubstituted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8214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Alkene Stability</a:t>
            </a:r>
            <a:endParaRPr lang="en-US" sz="4400" b="0" baseline="-25000" dirty="0" smtClean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0"/>
          <a:stretch/>
        </p:blipFill>
        <p:spPr>
          <a:xfrm>
            <a:off x="304800" y="1328928"/>
            <a:ext cx="8534400" cy="497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Bond Lengths and Angles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365125" y="4213225"/>
            <a:ext cx="8634413" cy="1643527"/>
          </a:xfrm>
        </p:spPr>
        <p:txBody>
          <a:bodyPr/>
          <a:lstStyle/>
          <a:p>
            <a:r>
              <a:rPr lang="en-US" altLang="en-US" sz="2400" i="1" dirty="0"/>
              <a:t>sp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 hybrid orbitals have more </a:t>
            </a:r>
            <a:r>
              <a:rPr lang="en-US" altLang="en-US" sz="2400" i="1" dirty="0"/>
              <a:t>s</a:t>
            </a:r>
            <a:r>
              <a:rPr lang="en-US" altLang="en-US" sz="2400" dirty="0"/>
              <a:t> character than the </a:t>
            </a:r>
            <a:r>
              <a:rPr lang="en-US" altLang="en-US" sz="2400" dirty="0" smtClean="0"/>
              <a:t/>
            </a:r>
            <a:br>
              <a:rPr lang="en-US" altLang="en-US" sz="2400" dirty="0" smtClean="0"/>
            </a:br>
            <a:r>
              <a:rPr lang="en-US" altLang="en-US" sz="2400" i="1" dirty="0" smtClean="0"/>
              <a:t>sp</a:t>
            </a:r>
            <a:r>
              <a:rPr lang="en-US" altLang="en-US" sz="2400" baseline="30000" dirty="0" smtClean="0"/>
              <a:t>3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hybrid orbitals.</a:t>
            </a:r>
          </a:p>
          <a:p>
            <a:r>
              <a:rPr lang="en-US" altLang="en-US" sz="2400" dirty="0"/>
              <a:t>Pi overlap brings carbon atoms closer, shortening the C</a:t>
            </a:r>
            <a:r>
              <a:rPr lang="en-US" altLang="en-US" sz="2400" dirty="0">
                <a:cs typeface="Arial" charset="0"/>
              </a:rPr>
              <a:t>—</a:t>
            </a:r>
            <a:r>
              <a:rPr lang="en-US" altLang="en-US" sz="2400" dirty="0"/>
              <a:t>C bond from 1.54 </a:t>
            </a:r>
            <a:r>
              <a:rPr lang="en-US" altLang="en-US" sz="2400" dirty="0">
                <a:cs typeface="Arial" charset="0"/>
              </a:rPr>
              <a:t>Å</a:t>
            </a:r>
            <a:r>
              <a:rPr lang="en-US" altLang="en-US" sz="2400" dirty="0"/>
              <a:t> in alkanes down to 1.33 </a:t>
            </a:r>
            <a:r>
              <a:rPr lang="en-US" altLang="en-US" sz="2400" dirty="0">
                <a:cs typeface="Arial" charset="0"/>
              </a:rPr>
              <a:t>Å</a:t>
            </a:r>
            <a:r>
              <a:rPr lang="en-US" altLang="en-US" sz="2400" dirty="0"/>
              <a:t> in alkenes.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4"/>
          <a:stretch/>
        </p:blipFill>
        <p:spPr>
          <a:xfrm>
            <a:off x="1357310" y="1344740"/>
            <a:ext cx="6638925" cy="25994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The E2 Reaction</a:t>
            </a:r>
            <a:endParaRPr lang="en-US" sz="4400" b="0" baseline="-25000" dirty="0" smtClean="0">
              <a:solidFill>
                <a:schemeClr val="tx1"/>
              </a:solidFill>
            </a:endParaRP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69887" y="1587057"/>
            <a:ext cx="8239857" cy="2419124"/>
          </a:xfrm>
        </p:spPr>
        <p:txBody>
          <a:bodyPr/>
          <a:lstStyle/>
          <a:p>
            <a:pPr>
              <a:defRPr/>
            </a:pPr>
            <a:r>
              <a:rPr lang="en-US" altLang="en-US" sz="2800" dirty="0"/>
              <a:t>Elimination, bimolecular</a:t>
            </a:r>
          </a:p>
          <a:p>
            <a:pPr>
              <a:defRPr/>
            </a:pPr>
            <a:r>
              <a:rPr lang="en-US" altLang="en-US" sz="2800" dirty="0"/>
              <a:t>Requires a strong base</a:t>
            </a:r>
          </a:p>
          <a:p>
            <a:pPr>
              <a:defRPr/>
            </a:pPr>
            <a:r>
              <a:rPr lang="en-US" altLang="en-US" sz="2800" dirty="0"/>
              <a:t>This is a concerted reaction: The proton is abstracted, the double bond forms, and the leaving group leaves, all in one step.</a:t>
            </a:r>
          </a:p>
        </p:txBody>
      </p:sp>
    </p:spTree>
    <p:extLst>
      <p:ext uri="{BB962C8B-B14F-4D97-AF65-F5344CB8AC3E}">
        <p14:creationId xmlns:p14="http://schemas.microsoft.com/office/powerpoint/2010/main" val="268296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The E2 Reaction</a:t>
            </a:r>
            <a:endParaRPr lang="en-US" sz="4400" b="0" baseline="-25000" dirty="0" smtClean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8"/>
          <a:stretch/>
        </p:blipFill>
        <p:spPr>
          <a:xfrm>
            <a:off x="304800" y="1490472"/>
            <a:ext cx="8534400" cy="373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The E2 Mechanism</a:t>
            </a:r>
            <a:endParaRPr lang="en-US" sz="4400" b="0" baseline="-25000" dirty="0" smtClean="0">
              <a:solidFill>
                <a:schemeClr val="tx1"/>
              </a:solidFill>
            </a:endParaRP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69887" y="4261548"/>
            <a:ext cx="8640549" cy="1643527"/>
          </a:xfrm>
        </p:spPr>
        <p:txBody>
          <a:bodyPr/>
          <a:lstStyle/>
          <a:p>
            <a:r>
              <a:rPr lang="en-US" altLang="en-US" sz="2400" dirty="0"/>
              <a:t>Order of reactivity for alkyl halides  </a:t>
            </a:r>
            <a:br>
              <a:rPr lang="en-US" altLang="en-US" sz="2400" dirty="0"/>
            </a:br>
            <a:r>
              <a:rPr lang="en-US" altLang="en-US" sz="2400" dirty="0"/>
              <a:t>                    </a:t>
            </a:r>
            <a:r>
              <a:rPr lang="en-US" altLang="en-US" sz="2400" dirty="0" smtClean="0"/>
              <a:t>3</a:t>
            </a:r>
            <a:r>
              <a:rPr lang="en-US" sz="2400" dirty="0" smtClean="0">
                <a:ea typeface="Calibri"/>
              </a:rPr>
              <a:t>° </a:t>
            </a:r>
            <a:r>
              <a:rPr lang="en-US" altLang="en-US" sz="2400" dirty="0" smtClean="0">
                <a:cs typeface="Arial" charset="0"/>
              </a:rPr>
              <a:t> </a:t>
            </a:r>
            <a:r>
              <a:rPr lang="en-US" altLang="en-US" sz="2400" dirty="0">
                <a:cs typeface="Arial" charset="0"/>
              </a:rPr>
              <a:t>&gt; </a:t>
            </a:r>
            <a:r>
              <a:rPr lang="en-US" altLang="en-US" sz="2400" dirty="0" smtClean="0">
                <a:cs typeface="Arial" charset="0"/>
              </a:rPr>
              <a:t>2</a:t>
            </a:r>
            <a:r>
              <a:rPr lang="en-US" sz="2400" dirty="0" smtClean="0">
                <a:ea typeface="Calibri"/>
              </a:rPr>
              <a:t>°</a:t>
            </a:r>
            <a:r>
              <a:rPr lang="en-US" altLang="en-US" sz="2400" dirty="0" smtClean="0">
                <a:cs typeface="Arial" charset="0"/>
              </a:rPr>
              <a:t>  &gt; 1</a:t>
            </a:r>
            <a:r>
              <a:rPr lang="en-US" sz="2400" dirty="0">
                <a:ea typeface="Calibri"/>
              </a:rPr>
              <a:t>°</a:t>
            </a:r>
            <a:endParaRPr lang="en-US" altLang="en-US" sz="2400" dirty="0">
              <a:cs typeface="Arial" charset="0"/>
            </a:endParaRPr>
          </a:p>
          <a:p>
            <a:r>
              <a:rPr lang="en-US" altLang="en-US" sz="2400" dirty="0">
                <a:cs typeface="Arial" charset="0"/>
              </a:rPr>
              <a:t>A mixture may form, but the Zaitsev product</a:t>
            </a:r>
            <a:br>
              <a:rPr lang="en-US" altLang="en-US" sz="2400" dirty="0">
                <a:cs typeface="Arial" charset="0"/>
              </a:rPr>
            </a:br>
            <a:r>
              <a:rPr lang="en-US" altLang="en-US" sz="2400" dirty="0">
                <a:cs typeface="Arial" charset="0"/>
              </a:rPr>
              <a:t>predominates.                       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7"/>
          <a:stretch/>
        </p:blipFill>
        <p:spPr>
          <a:xfrm>
            <a:off x="304800" y="1895285"/>
            <a:ext cx="8534400" cy="174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1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Bulky Bases in E2 Eliminations; </a:t>
            </a:r>
            <a:br>
              <a:rPr lang="en-US" altLang="en-US" sz="4400" b="0" dirty="0">
                <a:solidFill>
                  <a:schemeClr val="tx1"/>
                </a:solidFill>
              </a:rPr>
            </a:br>
            <a:r>
              <a:rPr lang="en-US" altLang="en-US" sz="4400" b="0" dirty="0">
                <a:solidFill>
                  <a:schemeClr val="tx1"/>
                </a:solidFill>
              </a:rPr>
              <a:t>Hofmann Orientation</a:t>
            </a:r>
            <a:endParaRPr lang="en-US" sz="4400" b="0" baseline="-25000" dirty="0" smtClean="0">
              <a:solidFill>
                <a:schemeClr val="tx1"/>
              </a:solidFill>
            </a:endParaRP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69887" y="4816032"/>
            <a:ext cx="8640549" cy="1514261"/>
          </a:xfrm>
        </p:spPr>
        <p:txBody>
          <a:bodyPr/>
          <a:lstStyle/>
          <a:p>
            <a:r>
              <a:rPr lang="en-US" altLang="en-US" sz="2200" dirty="0"/>
              <a:t>If the substrate in an E2 elimination is prone to substitution, we can minimize the amount of substitution by using a bulky base.</a:t>
            </a:r>
          </a:p>
          <a:p>
            <a:r>
              <a:rPr lang="en-US" altLang="en-US" sz="2200" dirty="0"/>
              <a:t>Bulky bases can accomplish </a:t>
            </a:r>
            <a:r>
              <a:rPr lang="en-US" altLang="en-US" sz="2200" dirty="0" err="1"/>
              <a:t>dehydrohalogenations</a:t>
            </a:r>
            <a:r>
              <a:rPr lang="en-US" altLang="en-US" sz="2200" dirty="0"/>
              <a:t> that do not follow the Zaitsev rule. They form the </a:t>
            </a:r>
            <a:r>
              <a:rPr lang="en-US" altLang="en-US" sz="2200" b="1" dirty="0"/>
              <a:t>Hofmann product</a:t>
            </a:r>
            <a:r>
              <a:rPr lang="en-US" altLang="en-US" sz="2200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10"/>
          <a:stretch/>
        </p:blipFill>
        <p:spPr>
          <a:xfrm>
            <a:off x="304800" y="2511552"/>
            <a:ext cx="8534400" cy="166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5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Zaitsev and Hofmann Products</a:t>
            </a:r>
            <a:endParaRPr lang="en-US" sz="4400" b="0" baseline="-25000" dirty="0" smtClean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7"/>
          <a:stretch/>
        </p:blipFill>
        <p:spPr>
          <a:xfrm>
            <a:off x="304800" y="1624584"/>
            <a:ext cx="8534400" cy="343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E2 Stereochemistry</a:t>
            </a:r>
            <a:endParaRPr lang="en-US" sz="4400" b="0" baseline="-25000" dirty="0" smtClean="0">
              <a:solidFill>
                <a:schemeClr val="tx1"/>
              </a:solidFill>
            </a:endParaRP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69887" y="1479018"/>
            <a:ext cx="8640549" cy="4721292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The halide and the proton to be abstracted must be anti-coplanar (</a:t>
            </a:r>
            <a:r>
              <a:rPr lang="en-US" altLang="en-US" i="1" dirty="0">
                <a:sym typeface="Symbol" panose="05050102010706020507" pitchFamily="18" charset="2"/>
              </a:rPr>
              <a:t>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= 180</a:t>
            </a:r>
            <a:r>
              <a:rPr lang="en-US" altLang="en-US" dirty="0">
                <a:cs typeface="Arial" panose="020B0604020202020204" pitchFamily="34" charset="0"/>
              </a:rPr>
              <a:t>º</a:t>
            </a:r>
            <a:r>
              <a:rPr lang="en-US" altLang="en-US" dirty="0"/>
              <a:t>) to each other for the elimination to occur.</a:t>
            </a:r>
          </a:p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The orbitals of the hydrogen atom and the halide must be aligned so they can begin to form a pi bond in the transition state.</a:t>
            </a:r>
          </a:p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The anti-coplanar arrangement minimizes any steric hindrance between the base and the leaving group.</a:t>
            </a:r>
          </a:p>
        </p:txBody>
      </p:sp>
    </p:spTree>
    <p:extLst>
      <p:ext uri="{BB962C8B-B14F-4D97-AF65-F5344CB8AC3E}">
        <p14:creationId xmlns:p14="http://schemas.microsoft.com/office/powerpoint/2010/main" val="48223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E2 Stereochemistry</a:t>
            </a:r>
            <a:endParaRPr lang="en-US" sz="4400" b="0" baseline="-25000" dirty="0" smtClean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4"/>
          <a:stretch/>
        </p:blipFill>
        <p:spPr>
          <a:xfrm>
            <a:off x="1185863" y="1094424"/>
            <a:ext cx="6813994" cy="52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6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Stereochemistry of E2 Elimination</a:t>
            </a:r>
            <a:endParaRPr lang="en-US" sz="4400" b="0" baseline="-25000" dirty="0" smtClean="0">
              <a:solidFill>
                <a:schemeClr val="tx1"/>
              </a:solidFill>
            </a:endParaRP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69887" y="4227515"/>
            <a:ext cx="8774113" cy="2332946"/>
          </a:xfrm>
        </p:spPr>
        <p:txBody>
          <a:bodyPr/>
          <a:lstStyle/>
          <a:p>
            <a:r>
              <a:rPr lang="en-US" altLang="en-US" sz="2800" dirty="0"/>
              <a:t>Most E2 reactions go through an anti-coplanar transition state. </a:t>
            </a:r>
          </a:p>
          <a:p>
            <a:r>
              <a:rPr lang="en-US" altLang="en-US" sz="2800" dirty="0"/>
              <a:t>This geometry is most apparent if we view the reaction with the alkyl halide in a Newman projection.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9"/>
          <a:stretch/>
        </p:blipFill>
        <p:spPr>
          <a:xfrm>
            <a:off x="304800" y="1894808"/>
            <a:ext cx="8534400" cy="205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5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2"/>
                </a:solidFill>
                <a:cs typeface="Arial" charset="0"/>
              </a:rPr>
              <a:t>Solved Problem 2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69887" y="1391527"/>
            <a:ext cx="8640549" cy="2505301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en-US" sz="1600" dirty="0"/>
              <a:t>Show that the dehalogenation of 2,3-dibromobutane by iodide ion is stereospecific by showing that the two </a:t>
            </a:r>
            <a:r>
              <a:rPr lang="en-US" altLang="en-US" sz="1600" dirty="0" err="1"/>
              <a:t>diastereomers</a:t>
            </a:r>
            <a:r>
              <a:rPr lang="en-US" altLang="en-US" sz="1600" dirty="0"/>
              <a:t> of the starting material give different </a:t>
            </a:r>
            <a:r>
              <a:rPr lang="en-US" altLang="en-US" sz="1600" dirty="0" err="1"/>
              <a:t>diastereomers</a:t>
            </a:r>
            <a:r>
              <a:rPr lang="en-US" altLang="en-US" sz="1600" dirty="0"/>
              <a:t> of the product</a:t>
            </a:r>
            <a:r>
              <a:rPr lang="en-US" altLang="en-US" sz="1600" dirty="0" smtClean="0"/>
              <a:t>.</a:t>
            </a:r>
          </a:p>
          <a:p>
            <a:pPr marL="0" indent="0">
              <a:buNone/>
              <a:defRPr/>
            </a:pPr>
            <a:endParaRPr lang="en-US" altLang="en-US" sz="1600" dirty="0"/>
          </a:p>
          <a:p>
            <a:pPr marL="0" indent="0">
              <a:buNone/>
              <a:defRPr/>
            </a:pPr>
            <a:r>
              <a:rPr lang="en-US" altLang="en-US" sz="1600" dirty="0">
                <a:cs typeface="Arial" charset="0"/>
              </a:rPr>
              <a:t>Solution</a:t>
            </a:r>
          </a:p>
          <a:p>
            <a:pPr marL="0" indent="0">
              <a:buNone/>
              <a:defRPr/>
            </a:pPr>
            <a:r>
              <a:rPr lang="en-US" altLang="en-US" sz="1600" dirty="0"/>
              <a:t>Rotating </a:t>
            </a:r>
            <a:r>
              <a:rPr lang="en-US" altLang="en-US" sz="1600" i="1" dirty="0"/>
              <a:t>meso</a:t>
            </a:r>
            <a:r>
              <a:rPr lang="en-US" altLang="en-US" sz="1600" dirty="0"/>
              <a:t>-2,3-dibromobutane into a conformation where the bromine atoms are anti and coplanar, we find that the product will be </a:t>
            </a:r>
            <a:r>
              <a:rPr lang="en-US" altLang="en-US" sz="1600" i="1" dirty="0"/>
              <a:t>trans</a:t>
            </a:r>
            <a:r>
              <a:rPr lang="en-US" altLang="en-US" sz="1600" dirty="0"/>
              <a:t>-2-butene. A similar conformation of either enantiomer of the (±) </a:t>
            </a:r>
            <a:r>
              <a:rPr lang="en-US" altLang="en-US" sz="1600" dirty="0" err="1"/>
              <a:t>diastereomer</a:t>
            </a:r>
            <a:r>
              <a:rPr lang="en-US" altLang="en-US" sz="1600" dirty="0"/>
              <a:t> shows that the product will be </a:t>
            </a:r>
            <a:r>
              <a:rPr lang="en-US" altLang="en-US" sz="1600" i="1" dirty="0"/>
              <a:t>cis</a:t>
            </a:r>
            <a:r>
              <a:rPr lang="en-US" altLang="en-US" sz="1600" dirty="0"/>
              <a:t>-2-butene. (</a:t>
            </a:r>
            <a:r>
              <a:rPr lang="en-US" altLang="en-US" sz="1600" i="1" dirty="0"/>
              <a:t>Hint</a:t>
            </a:r>
            <a:r>
              <a:rPr lang="en-US" altLang="en-US" sz="1600" dirty="0"/>
              <a:t>: Your models will be helpful.)</a:t>
            </a:r>
          </a:p>
          <a:p>
            <a:pPr marL="0" indent="0">
              <a:buNone/>
              <a:defRPr/>
            </a:pPr>
            <a:endParaRPr lang="en-US" alt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1"/>
          <a:stretch/>
        </p:blipFill>
        <p:spPr bwMode="auto">
          <a:xfrm>
            <a:off x="2028825" y="3597276"/>
            <a:ext cx="5005387" cy="2736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569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rgbClr val="000000"/>
                </a:solidFill>
              </a:rPr>
              <a:t>E2 Reactions on </a:t>
            </a:r>
            <a:r>
              <a:rPr lang="en-US" altLang="en-US" sz="4400" b="0" dirty="0" err="1">
                <a:solidFill>
                  <a:srgbClr val="000000"/>
                </a:solidFill>
              </a:rPr>
              <a:t>Cyclohexanes</a:t>
            </a:r>
            <a:endParaRPr lang="en-US" sz="4400" b="0" baseline="-25000" dirty="0" smtClean="0">
              <a:solidFill>
                <a:schemeClr val="tx1"/>
              </a:solidFill>
            </a:endParaRP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69887" y="4258338"/>
            <a:ext cx="8640549" cy="164352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An anti-coplanar conformation (</a:t>
            </a:r>
            <a:r>
              <a:rPr lang="en-US" altLang="en-US" sz="2400" dirty="0" smtClean="0">
                <a:solidFill>
                  <a:srgbClr val="000000"/>
                </a:solidFill>
              </a:rPr>
              <a:t>180</a:t>
            </a:r>
            <a:r>
              <a:rPr lang="en-US" sz="2400" dirty="0">
                <a:ea typeface="Calibri"/>
              </a:rPr>
              <a:t>°</a:t>
            </a:r>
            <a:r>
              <a:rPr lang="en-US" altLang="en-US" sz="2400" dirty="0" smtClean="0">
                <a:solidFill>
                  <a:srgbClr val="000000"/>
                </a:solidFill>
              </a:rPr>
              <a:t>) </a:t>
            </a:r>
            <a:r>
              <a:rPr lang="en-US" altLang="en-US" sz="2400" dirty="0">
                <a:solidFill>
                  <a:srgbClr val="000000"/>
                </a:solidFill>
              </a:rPr>
              <a:t>can only be achieved when both the hydrogen and the halogen occupy axial positions.  </a:t>
            </a:r>
          </a:p>
          <a:p>
            <a:pPr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The chair must flip to the conformation with the axial halide in order for the elimination to take place.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4"/>
          <a:stretch/>
        </p:blipFill>
        <p:spPr>
          <a:xfrm>
            <a:off x="1085849" y="1478660"/>
            <a:ext cx="7024687" cy="24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2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rgbClr val="000000"/>
                </a:solidFill>
              </a:rPr>
              <a:t>Pi Bonding in Ethylene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365125" y="4213225"/>
            <a:ext cx="8634413" cy="190205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The pi bond in ethylene is formed by overlap of the </a:t>
            </a:r>
            <a:r>
              <a:rPr lang="en-US" altLang="en-US" sz="2400" dirty="0" err="1">
                <a:solidFill>
                  <a:srgbClr val="000000"/>
                </a:solidFill>
              </a:rPr>
              <a:t>unhybridized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400" i="1" dirty="0">
                <a:solidFill>
                  <a:srgbClr val="000000"/>
                </a:solidFill>
              </a:rPr>
              <a:t>p</a:t>
            </a:r>
            <a:r>
              <a:rPr lang="en-US" altLang="en-US" sz="2400" dirty="0">
                <a:solidFill>
                  <a:srgbClr val="000000"/>
                </a:solidFill>
              </a:rPr>
              <a:t> orbitals of the </a:t>
            </a:r>
            <a:r>
              <a:rPr lang="en-US" altLang="en-US" sz="2400" i="1" dirty="0">
                <a:solidFill>
                  <a:srgbClr val="000000"/>
                </a:solidFill>
              </a:rPr>
              <a:t>sp</a:t>
            </a:r>
            <a:r>
              <a:rPr lang="en-US" altLang="en-US" sz="2400" baseline="30000" dirty="0">
                <a:solidFill>
                  <a:srgbClr val="000000"/>
                </a:solidFill>
              </a:rPr>
              <a:t>2</a:t>
            </a:r>
            <a:r>
              <a:rPr lang="en-US" altLang="en-US" sz="2400" dirty="0">
                <a:solidFill>
                  <a:srgbClr val="000000"/>
                </a:solidFill>
              </a:rPr>
              <a:t> hybrid carbon atoms. 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Each carbon has one unpaired electron in the </a:t>
            </a:r>
            <a:r>
              <a:rPr lang="en-US" altLang="en-US" sz="2400" i="1" dirty="0">
                <a:solidFill>
                  <a:srgbClr val="000000"/>
                </a:solidFill>
              </a:rPr>
              <a:t>p</a:t>
            </a:r>
            <a:r>
              <a:rPr lang="en-US" altLang="en-US" sz="2400" dirty="0">
                <a:solidFill>
                  <a:srgbClr val="000000"/>
                </a:solidFill>
              </a:rPr>
              <a:t> orbital.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This overlap requires the two ends of the molecule to be coplanar</a:t>
            </a:r>
            <a:r>
              <a:rPr lang="en-US" altLang="en-US" sz="2400" dirty="0" smtClean="0">
                <a:solidFill>
                  <a:srgbClr val="000000"/>
                </a:solidFill>
              </a:rPr>
              <a:t>.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0"/>
          <a:stretch/>
        </p:blipFill>
        <p:spPr>
          <a:xfrm>
            <a:off x="304800" y="1792033"/>
            <a:ext cx="8534400" cy="20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2"/>
                </a:solidFill>
                <a:cs typeface="Arial" charset="0"/>
              </a:rPr>
              <a:t>Solved Problem 3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69887" y="1391527"/>
            <a:ext cx="8640549" cy="3933384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en-US" sz="1600" dirty="0"/>
              <a:t>Explain why the following deuterated 1-bromo-2-methylcyclohexane undergoes </a:t>
            </a:r>
            <a:r>
              <a:rPr lang="en-US" altLang="en-US" sz="1600" dirty="0" err="1"/>
              <a:t>dehydrohalogenation</a:t>
            </a:r>
            <a:r>
              <a:rPr lang="en-US" altLang="en-US" sz="1600" dirty="0"/>
              <a:t> by the E2 mechanism, to give only the indicated product. Two other alkenes are not observed.</a:t>
            </a:r>
          </a:p>
          <a:p>
            <a:pPr marL="0" indent="0">
              <a:buNone/>
              <a:defRPr/>
            </a:pPr>
            <a:endParaRPr lang="en-US" altLang="en-US" sz="1600" dirty="0" smtClean="0"/>
          </a:p>
          <a:p>
            <a:pPr marL="0" indent="0">
              <a:buNone/>
              <a:defRPr/>
            </a:pPr>
            <a:endParaRPr lang="en-US" altLang="en-US" sz="1600" dirty="0"/>
          </a:p>
          <a:p>
            <a:pPr marL="0" indent="0">
              <a:buNone/>
              <a:defRPr/>
            </a:pPr>
            <a:endParaRPr lang="en-US" altLang="en-US" sz="1600" dirty="0" smtClean="0"/>
          </a:p>
          <a:p>
            <a:pPr marL="0" indent="0">
              <a:buNone/>
              <a:defRPr/>
            </a:pPr>
            <a:endParaRPr lang="en-US" altLang="en-US" sz="1600" dirty="0" smtClean="0"/>
          </a:p>
          <a:p>
            <a:pPr marL="0" indent="0">
              <a:buNone/>
              <a:defRPr/>
            </a:pPr>
            <a:endParaRPr lang="en-US" altLang="en-US" sz="1600" dirty="0"/>
          </a:p>
          <a:p>
            <a:pPr marL="0" indent="0">
              <a:buNone/>
              <a:defRPr/>
            </a:pPr>
            <a:r>
              <a:rPr lang="en-US" altLang="en-US" sz="1600" b="1" dirty="0">
                <a:cs typeface="Arial" charset="0"/>
              </a:rPr>
              <a:t>Solution</a:t>
            </a:r>
          </a:p>
          <a:p>
            <a:pPr marL="0" indent="0">
              <a:buNone/>
              <a:defRPr/>
            </a:pPr>
            <a:r>
              <a:rPr lang="en-US" altLang="en-US" sz="1600" dirty="0"/>
              <a:t>In an E2 elimination, the hydrogen atom and the leaving group must have a trans-</a:t>
            </a:r>
            <a:r>
              <a:rPr lang="en-US" altLang="en-US" sz="1600" dirty="0" err="1"/>
              <a:t>diaxial</a:t>
            </a:r>
            <a:r>
              <a:rPr lang="en-US" altLang="en-US" sz="1600" dirty="0"/>
              <a:t> relationship. In this compound, only one hydrogen atom—the deuterium—is trans to the bromine atom. When the bromine atom is axial, the adjacent deuterium is also axial, providing a trans-</a:t>
            </a:r>
            <a:r>
              <a:rPr lang="en-US" altLang="en-US" sz="1600" dirty="0" err="1"/>
              <a:t>diaxial</a:t>
            </a:r>
            <a:r>
              <a:rPr lang="en-US" altLang="en-US" sz="1600" dirty="0"/>
              <a:t> arrangement.</a:t>
            </a:r>
          </a:p>
          <a:p>
            <a:pPr marL="0" indent="0">
              <a:buNone/>
              <a:defRPr/>
            </a:pPr>
            <a:endParaRPr lang="en-US" alt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0"/>
          <a:stretch/>
        </p:blipFill>
        <p:spPr>
          <a:xfrm>
            <a:off x="2220724" y="2240281"/>
            <a:ext cx="5146863" cy="13458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4"/>
          <a:stretch/>
        </p:blipFill>
        <p:spPr>
          <a:xfrm>
            <a:off x="3422456" y="4944163"/>
            <a:ext cx="3245624" cy="150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6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en-US" sz="4400" b="0" dirty="0">
                <a:solidFill>
                  <a:schemeClr val="tx1"/>
                </a:solidFill>
              </a:rPr>
              <a:t>Substitution or Elimination?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69887" y="1638428"/>
            <a:ext cx="8640549" cy="4425827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The strength of the nucleophile determines the order: Strong nucleophiles or bases promote bimolecular reactions.</a:t>
            </a:r>
          </a:p>
          <a:p>
            <a:pPr>
              <a:defRPr/>
            </a:pPr>
            <a:r>
              <a:rPr lang="en-US" altLang="en-US" dirty="0"/>
              <a:t>Primary halides usually undergo S</a:t>
            </a:r>
            <a:r>
              <a:rPr lang="en-US" altLang="en-US" baseline="-25000" dirty="0"/>
              <a:t>N</a:t>
            </a:r>
            <a:r>
              <a:rPr lang="en-US" altLang="en-US" dirty="0"/>
              <a:t>2.</a:t>
            </a:r>
          </a:p>
          <a:p>
            <a:pPr>
              <a:defRPr/>
            </a:pPr>
            <a:r>
              <a:rPr lang="en-US" altLang="en-US" dirty="0"/>
              <a:t>Tertiary halides are a mixture of S</a:t>
            </a:r>
            <a:r>
              <a:rPr lang="en-US" altLang="en-US" baseline="-25000" dirty="0"/>
              <a:t>N</a:t>
            </a:r>
            <a:r>
              <a:rPr lang="en-US" altLang="en-US" dirty="0"/>
              <a:t>1, E1, or E2. They cannot undergo S</a:t>
            </a:r>
            <a:r>
              <a:rPr lang="en-US" altLang="en-US" baseline="-25000" dirty="0"/>
              <a:t>N</a:t>
            </a:r>
            <a:r>
              <a:rPr lang="en-US" altLang="en-US" dirty="0"/>
              <a:t>2.</a:t>
            </a:r>
          </a:p>
          <a:p>
            <a:pPr>
              <a:defRPr/>
            </a:pPr>
            <a:r>
              <a:rPr lang="en-US" altLang="en-US" dirty="0"/>
              <a:t>High temperature favors elimination.</a:t>
            </a:r>
          </a:p>
          <a:p>
            <a:pPr>
              <a:defRPr/>
            </a:pPr>
            <a:r>
              <a:rPr lang="en-US" altLang="en-US" dirty="0"/>
              <a:t>Bulky bases favor elimination.</a:t>
            </a:r>
          </a:p>
        </p:txBody>
      </p:sp>
    </p:spTree>
    <p:extLst>
      <p:ext uri="{BB962C8B-B14F-4D97-AF65-F5344CB8AC3E}">
        <p14:creationId xmlns:p14="http://schemas.microsoft.com/office/powerpoint/2010/main" val="62255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9"/>
          <a:stretch/>
        </p:blipFill>
        <p:spPr>
          <a:xfrm>
            <a:off x="304800" y="432816"/>
            <a:ext cx="8534400" cy="581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8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en-US" sz="4400" b="0" dirty="0">
                <a:solidFill>
                  <a:schemeClr val="tx1"/>
                </a:solidFill>
              </a:rPr>
              <a:t>Secondary Alkyl Halides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69887" y="1400357"/>
            <a:ext cx="8640549" cy="1840504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en-US" sz="2400" dirty="0"/>
              <a:t>Secondary alkyl halides are more challenging: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2000" dirty="0">
                <a:ea typeface="ＭＳ Ｐゴシック" panose="020B0600070205080204" pitchFamily="34" charset="-128"/>
              </a:rPr>
              <a:t>Strong nucleophiles will promote S</a:t>
            </a:r>
            <a:r>
              <a:rPr lang="en-US" altLang="en-US" sz="2000" baseline="-16000" dirty="0">
                <a:ea typeface="ＭＳ Ｐゴシック" panose="020B0600070205080204" pitchFamily="34" charset="-128"/>
              </a:rPr>
              <a:t>N</a:t>
            </a:r>
            <a:r>
              <a:rPr lang="en-US" altLang="en-US" sz="2000" dirty="0">
                <a:ea typeface="ＭＳ Ｐゴシック" panose="020B0600070205080204" pitchFamily="34" charset="-128"/>
              </a:rPr>
              <a:t>2/E2.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2000" dirty="0">
                <a:ea typeface="ＭＳ Ｐゴシック" panose="020B0600070205080204" pitchFamily="34" charset="-128"/>
              </a:rPr>
              <a:t>Weak nucleophiles promote S</a:t>
            </a:r>
            <a:r>
              <a:rPr lang="en-US" altLang="en-US" sz="2000" baseline="-16000" dirty="0">
                <a:ea typeface="ＭＳ Ｐゴシック" panose="020B0600070205080204" pitchFamily="34" charset="-128"/>
              </a:rPr>
              <a:t>N</a:t>
            </a:r>
            <a:r>
              <a:rPr lang="en-US" altLang="en-US" sz="2000" dirty="0">
                <a:ea typeface="ＭＳ Ｐゴシック" panose="020B0600070205080204" pitchFamily="34" charset="-128"/>
              </a:rPr>
              <a:t>1/E1.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 sz="2400" dirty="0"/>
              <a:t>Strong nucleophiles with limited basicity favor S</a:t>
            </a:r>
            <a:r>
              <a:rPr lang="en-US" altLang="en-US" sz="2400" baseline="-20000" dirty="0"/>
              <a:t>N</a:t>
            </a:r>
            <a:r>
              <a:rPr lang="en-US" altLang="en-US" sz="2400" dirty="0"/>
              <a:t>2. Bromide and iodide are good examples of these. 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8"/>
          <a:stretch/>
        </p:blipFill>
        <p:spPr>
          <a:xfrm>
            <a:off x="800100" y="3343275"/>
            <a:ext cx="7410450" cy="301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8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2"/>
                </a:solidFill>
                <a:cs typeface="Arial" charset="0"/>
              </a:rPr>
              <a:t>Solved Problem 4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69888" y="1403407"/>
            <a:ext cx="8476162" cy="270227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en-US" sz="1600" dirty="0"/>
              <a:t>Predict the mechanisms and products of the following reaction</a:t>
            </a:r>
            <a:r>
              <a:rPr lang="en-US" altLang="en-US" sz="1600" dirty="0" smtClean="0"/>
              <a:t>.</a:t>
            </a:r>
          </a:p>
          <a:p>
            <a:pPr marL="0" indent="0">
              <a:buNone/>
              <a:defRPr/>
            </a:pPr>
            <a:endParaRPr lang="en-US" altLang="en-US" sz="1600" dirty="0"/>
          </a:p>
          <a:p>
            <a:pPr marL="0" indent="0">
              <a:buNone/>
              <a:defRPr/>
            </a:pPr>
            <a:endParaRPr lang="en-US" altLang="en-US" sz="1600" dirty="0" smtClean="0"/>
          </a:p>
          <a:p>
            <a:pPr marL="0" indent="0">
              <a:buNone/>
              <a:defRPr/>
            </a:pPr>
            <a:endParaRPr lang="en-US" altLang="en-US" sz="1600" dirty="0"/>
          </a:p>
          <a:p>
            <a:pPr marL="0" indent="0">
              <a:buNone/>
              <a:defRPr/>
            </a:pPr>
            <a:endParaRPr lang="en-US" altLang="en-US" sz="1600" dirty="0" smtClean="0"/>
          </a:p>
          <a:p>
            <a:pPr marL="0" indent="0">
              <a:buNone/>
              <a:defRPr/>
            </a:pPr>
            <a:endParaRPr lang="en-US" altLang="en-US" sz="1600" dirty="0"/>
          </a:p>
          <a:p>
            <a:pPr marL="0" indent="0">
              <a:buNone/>
              <a:defRPr/>
            </a:pPr>
            <a:endParaRPr lang="en-US" altLang="en-US" sz="1600" dirty="0" smtClean="0"/>
          </a:p>
          <a:p>
            <a:pPr marL="0" indent="0">
              <a:buNone/>
              <a:defRPr/>
            </a:pPr>
            <a:r>
              <a:rPr lang="en-US" altLang="en-US" sz="1600" dirty="0">
                <a:cs typeface="Arial" charset="0"/>
              </a:rPr>
              <a:t>Solution</a:t>
            </a:r>
          </a:p>
          <a:p>
            <a:pPr marL="0" indent="0">
              <a:buNone/>
              <a:defRPr/>
            </a:pPr>
            <a:endParaRPr lang="en-US" alt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56"/>
          <a:stretch/>
        </p:blipFill>
        <p:spPr bwMode="auto">
          <a:xfrm>
            <a:off x="1856610" y="3897086"/>
            <a:ext cx="515379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7" r="-977" b="4866"/>
          <a:stretch>
            <a:fillRect/>
          </a:stretch>
        </p:blipFill>
        <p:spPr bwMode="auto">
          <a:xfrm>
            <a:off x="3048000" y="1962517"/>
            <a:ext cx="2925889" cy="1161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519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2"/>
                </a:solidFill>
                <a:cs typeface="Arial" charset="0"/>
              </a:rPr>
              <a:t>Solved Problem 5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69888" y="1403407"/>
            <a:ext cx="8476162" cy="24068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en-US" sz="1600" dirty="0"/>
              <a:t>Predict the mechanisms and products of the following reaction</a:t>
            </a:r>
            <a:r>
              <a:rPr lang="en-US" altLang="en-US" sz="1600" dirty="0" smtClean="0"/>
              <a:t>.</a:t>
            </a:r>
          </a:p>
          <a:p>
            <a:pPr marL="0" indent="0">
              <a:buNone/>
              <a:defRPr/>
            </a:pPr>
            <a:endParaRPr lang="en-US" altLang="en-US" sz="1600" dirty="0" smtClean="0"/>
          </a:p>
          <a:p>
            <a:pPr marL="0" indent="0">
              <a:buNone/>
              <a:defRPr/>
            </a:pPr>
            <a:endParaRPr lang="en-US" altLang="en-US" sz="1600" dirty="0" smtClean="0"/>
          </a:p>
          <a:p>
            <a:pPr marL="0" indent="0">
              <a:buNone/>
              <a:defRPr/>
            </a:pPr>
            <a:endParaRPr lang="en-US" altLang="en-US" sz="1600" dirty="0" smtClean="0"/>
          </a:p>
          <a:p>
            <a:pPr marL="0" indent="0">
              <a:buNone/>
              <a:defRPr/>
            </a:pPr>
            <a:endParaRPr lang="en-US" altLang="en-US" sz="1600" dirty="0" smtClean="0"/>
          </a:p>
          <a:p>
            <a:pPr marL="0" indent="0">
              <a:buNone/>
              <a:defRPr/>
            </a:pPr>
            <a:endParaRPr lang="en-US" altLang="en-US" sz="1600" dirty="0" smtClean="0"/>
          </a:p>
          <a:p>
            <a:pPr marL="0" indent="0">
              <a:buNone/>
              <a:defRPr/>
            </a:pPr>
            <a:r>
              <a:rPr lang="en-US" altLang="en-US" sz="1600" dirty="0" smtClean="0">
                <a:cs typeface="Arial" charset="0"/>
              </a:rPr>
              <a:t>Solution</a:t>
            </a:r>
          </a:p>
          <a:p>
            <a:pPr marL="0" indent="0">
              <a:buNone/>
              <a:defRPr/>
            </a:pPr>
            <a:endParaRPr lang="en-US" altLang="en-US" sz="1600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4" t="2" r="-443" b="7851"/>
          <a:stretch>
            <a:fillRect/>
          </a:stretch>
        </p:blipFill>
        <p:spPr bwMode="auto">
          <a:xfrm>
            <a:off x="2057400" y="2038569"/>
            <a:ext cx="4846638" cy="106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5"/>
          <a:stretch/>
        </p:blipFill>
        <p:spPr bwMode="auto">
          <a:xfrm>
            <a:off x="1066800" y="3598863"/>
            <a:ext cx="7010400" cy="2377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454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E1 and S</a:t>
            </a:r>
            <a:r>
              <a:rPr lang="en-US" altLang="en-US" sz="4400" b="0" baseline="-25000" dirty="0">
                <a:solidFill>
                  <a:schemeClr val="tx1"/>
                </a:solidFill>
              </a:rPr>
              <a:t>N</a:t>
            </a:r>
            <a:r>
              <a:rPr lang="en-US" altLang="en-US" sz="4400" b="0" dirty="0">
                <a:solidFill>
                  <a:schemeClr val="tx1"/>
                </a:solidFill>
              </a:rPr>
              <a:t>1 Mechanisms</a:t>
            </a:r>
            <a:endParaRPr lang="en-US" sz="4400" b="0" baseline="-25000" dirty="0" smtClean="0">
              <a:solidFill>
                <a:schemeClr val="tx1"/>
              </a:solidFill>
            </a:endParaRPr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41"/>
          <a:stretch/>
        </p:blipFill>
        <p:spPr bwMode="auto">
          <a:xfrm>
            <a:off x="277813" y="4287838"/>
            <a:ext cx="8534400" cy="126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54"/>
          <a:stretch/>
        </p:blipFill>
        <p:spPr bwMode="auto">
          <a:xfrm>
            <a:off x="304800" y="2054226"/>
            <a:ext cx="8534400" cy="1265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083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Dehydration of Alcohols</a:t>
            </a:r>
            <a:endParaRPr lang="en-US" sz="4400" b="0" baseline="-25000" dirty="0" smtClean="0">
              <a:solidFill>
                <a:schemeClr val="tx1"/>
              </a:solidFill>
            </a:endParaRP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69888" y="3759721"/>
            <a:ext cx="8476162" cy="271458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Use concentrated H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SO</a:t>
            </a:r>
            <a:r>
              <a:rPr lang="en-US" altLang="en-US" sz="2400" baseline="-25000" dirty="0"/>
              <a:t>4</a:t>
            </a:r>
            <a:r>
              <a:rPr lang="en-US" altLang="en-US" sz="2400" dirty="0"/>
              <a:t> or H</a:t>
            </a:r>
            <a:r>
              <a:rPr lang="en-US" altLang="en-US" sz="2400" baseline="-25000" dirty="0"/>
              <a:t>3</a:t>
            </a:r>
            <a:r>
              <a:rPr lang="en-US" altLang="en-US" sz="2400" dirty="0"/>
              <a:t>PO</a:t>
            </a:r>
            <a:r>
              <a:rPr lang="en-US" altLang="en-US" sz="2400" baseline="-25000" dirty="0"/>
              <a:t>4</a:t>
            </a:r>
            <a:r>
              <a:rPr lang="en-US" altLang="en-US" sz="2400" dirty="0"/>
              <a:t> and remove low-boiling alkene as it forms to shift the equilibrium and increase the yield of the reaction.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E1 mechanism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Rearrangements are common.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The reaction obeys Zaitsev’s rule.</a:t>
            </a:r>
          </a:p>
          <a:p>
            <a:pPr>
              <a:lnSpc>
                <a:spcPct val="90000"/>
              </a:lnSpc>
            </a:pPr>
            <a:endParaRPr lang="en-US" alt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5"/>
          <a:stretch/>
        </p:blipFill>
        <p:spPr>
          <a:xfrm>
            <a:off x="304800" y="1574482"/>
            <a:ext cx="8534400" cy="178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8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Dehydration Mechanism: E1</a:t>
            </a:r>
            <a:endParaRPr lang="en-US" sz="4400" b="0" baseline="-25000" dirty="0" smtClean="0">
              <a:solidFill>
                <a:schemeClr val="tx1"/>
              </a:solidFill>
            </a:endParaRP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69888" y="1459433"/>
            <a:ext cx="8476162" cy="3311676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200" dirty="0"/>
              <a:t>Step 1:</a:t>
            </a:r>
            <a:r>
              <a:rPr lang="en-US" altLang="en-US" sz="2200" b="1" dirty="0"/>
              <a:t> </a:t>
            </a:r>
            <a:r>
              <a:rPr lang="en-US" altLang="en-US" sz="2200" dirty="0"/>
              <a:t>Protonation of the hydroxyl group (fast equilibrium</a:t>
            </a:r>
            <a:r>
              <a:rPr lang="en-US" altLang="en-US" sz="2200" dirty="0" smtClean="0"/>
              <a:t>)</a:t>
            </a:r>
          </a:p>
          <a:p>
            <a:pPr marL="0" indent="0">
              <a:buNone/>
            </a:pPr>
            <a:endParaRPr lang="en-US" altLang="en-US" sz="2200" b="1" dirty="0"/>
          </a:p>
          <a:p>
            <a:pPr marL="0" indent="0">
              <a:buNone/>
            </a:pPr>
            <a:endParaRPr lang="en-US" altLang="en-US" sz="2200" b="1" dirty="0" smtClean="0"/>
          </a:p>
          <a:p>
            <a:pPr marL="0" indent="0">
              <a:buNone/>
            </a:pPr>
            <a:endParaRPr lang="en-US" altLang="en-US" sz="2200" b="1" dirty="0"/>
          </a:p>
          <a:p>
            <a:pPr marL="0" indent="0">
              <a:buNone/>
            </a:pPr>
            <a:endParaRPr lang="en-US" altLang="en-US" sz="2200" b="1" dirty="0" smtClean="0"/>
          </a:p>
          <a:p>
            <a:pPr marL="0" indent="0">
              <a:buNone/>
            </a:pPr>
            <a:endParaRPr lang="en-US" altLang="en-US" sz="2200" b="1" dirty="0"/>
          </a:p>
          <a:p>
            <a:pPr marL="0" indent="0">
              <a:buNone/>
            </a:pPr>
            <a:r>
              <a:rPr lang="en-US" altLang="en-US" sz="2400" dirty="0"/>
              <a:t>Step 2: Ionization to a carbocation (slow; rate limiting)</a:t>
            </a:r>
          </a:p>
          <a:p>
            <a:pPr marL="0" indent="0">
              <a:buNone/>
            </a:pPr>
            <a:endParaRPr lang="en-US" altLang="en-US" sz="2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07"/>
          <a:stretch/>
        </p:blipFill>
        <p:spPr>
          <a:xfrm>
            <a:off x="1528762" y="2208847"/>
            <a:ext cx="6407447" cy="1377315"/>
          </a:xfrm>
          <a:prstGeom prst="rect">
            <a:avLst/>
          </a:prstGeom>
        </p:spPr>
      </p:pic>
      <p:pic>
        <p:nvPicPr>
          <p:cNvPr id="6" name="Picture 5" descr="07_34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93" y="4535031"/>
            <a:ext cx="5823396" cy="155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6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Dehydration Mechanism: Step 3</a:t>
            </a:r>
            <a:endParaRPr lang="en-US" sz="4400" b="0" baseline="-25000" dirty="0" smtClean="0">
              <a:solidFill>
                <a:schemeClr val="tx1"/>
              </a:solidFill>
            </a:endParaRP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69888" y="1873771"/>
            <a:ext cx="8476162" cy="461665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 dirty="0"/>
              <a:t>Step 3: Deprotonation to give the alkene (fast)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14"/>
          <a:stretch/>
        </p:blipFill>
        <p:spPr>
          <a:xfrm>
            <a:off x="304800" y="3078290"/>
            <a:ext cx="8534400" cy="139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8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rgbClr val="000000"/>
                </a:solidFill>
              </a:rPr>
              <a:t>Cis-Trans Interconversion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365125" y="4213225"/>
            <a:ext cx="8634413" cy="1274195"/>
          </a:xfrm>
        </p:spPr>
        <p:txBody>
          <a:bodyPr/>
          <a:lstStyle/>
          <a:p>
            <a:r>
              <a:rPr lang="en-US" altLang="en-US" sz="2400" dirty="0"/>
              <a:t>Cis and trans isomers cannot be interconverted.</a:t>
            </a:r>
          </a:p>
          <a:p>
            <a:r>
              <a:rPr lang="en-US" altLang="en-US" sz="2400" dirty="0"/>
              <a:t>No rotation around the carbon</a:t>
            </a:r>
            <a:r>
              <a:rPr lang="en-US" altLang="en-US" sz="2400" dirty="0">
                <a:cs typeface="Times New Roman" pitchFamily="80" charset="0"/>
              </a:rPr>
              <a:t>–</a:t>
            </a:r>
            <a:r>
              <a:rPr lang="en-US" altLang="en-US" sz="2400" dirty="0">
                <a:cs typeface="Arial" charset="0"/>
              </a:rPr>
              <a:t>carbon bond </a:t>
            </a:r>
            <a:r>
              <a:rPr lang="en-US" altLang="en-US" sz="2400" dirty="0" smtClean="0"/>
              <a:t>is </a:t>
            </a:r>
            <a:r>
              <a:rPr lang="en-US" altLang="en-US" sz="2400" dirty="0"/>
              <a:t>possible without breaking the pi bond </a:t>
            </a:r>
            <a:r>
              <a:rPr lang="en-US" altLang="en-US" sz="2400" dirty="0" smtClean="0"/>
              <a:t>(</a:t>
            </a:r>
            <a:r>
              <a:rPr lang="en-US" altLang="en-US" sz="2400" dirty="0"/>
              <a:t>264 kJ/mole</a:t>
            </a:r>
            <a:r>
              <a:rPr lang="en-US" altLang="en-US" sz="2400" dirty="0" smtClean="0"/>
              <a:t>).</a:t>
            </a:r>
            <a:endParaRPr lang="en-US" alt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3"/>
          <a:stretch/>
        </p:blipFill>
        <p:spPr>
          <a:xfrm>
            <a:off x="304800" y="1449705"/>
            <a:ext cx="8534400" cy="233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2"/>
                </a:solidFill>
                <a:cs typeface="Arial" charset="0"/>
              </a:rPr>
              <a:t>Solved Problem </a:t>
            </a:r>
            <a:r>
              <a:rPr lang="en-US" altLang="en-US" sz="4400" b="0" dirty="0" smtClean="0">
                <a:solidFill>
                  <a:schemeClr val="tx2"/>
                </a:solidFill>
                <a:cs typeface="Arial" charset="0"/>
              </a:rPr>
              <a:t>6</a:t>
            </a:r>
            <a:endParaRPr lang="en-US" altLang="en-US" sz="4400" b="0" dirty="0">
              <a:solidFill>
                <a:schemeClr val="tx2"/>
              </a:solidFill>
              <a:cs typeface="Arial" charset="0"/>
            </a:endParaRP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69888" y="1199429"/>
            <a:ext cx="8476162" cy="4475071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en-US" sz="1600" dirty="0"/>
              <a:t>Propose a mechanism for the sulfuric acid-catalyzed dehydration of t-butyl </a:t>
            </a:r>
            <a:r>
              <a:rPr lang="en-US" altLang="en-US" sz="1600" dirty="0" smtClean="0"/>
              <a:t>alcohol</a:t>
            </a:r>
          </a:p>
          <a:p>
            <a:pPr marL="0" indent="0">
              <a:buNone/>
              <a:defRPr/>
            </a:pPr>
            <a:endParaRPr lang="en-US" altLang="en-US" sz="1600" dirty="0" smtClean="0"/>
          </a:p>
          <a:p>
            <a:pPr marL="0" indent="0">
              <a:buNone/>
              <a:defRPr/>
            </a:pPr>
            <a:r>
              <a:rPr lang="en-US" altLang="en-US" sz="1600" b="1" dirty="0" smtClean="0">
                <a:cs typeface="Arial" charset="0"/>
              </a:rPr>
              <a:t>Solution</a:t>
            </a:r>
          </a:p>
          <a:p>
            <a:pPr marL="0" indent="0">
              <a:buNone/>
              <a:defRPr/>
            </a:pPr>
            <a:r>
              <a:rPr lang="en-US" altLang="en-US" sz="1600" dirty="0"/>
              <a:t>The first step is protonation of the hydroxyl group, which converts it to a good leaving group.</a:t>
            </a:r>
          </a:p>
          <a:p>
            <a:pPr marL="0" indent="0">
              <a:buNone/>
              <a:defRPr/>
            </a:pPr>
            <a:endParaRPr lang="en-US" altLang="en-US" sz="1600" dirty="0" smtClean="0"/>
          </a:p>
          <a:p>
            <a:pPr marL="0" indent="0">
              <a:buNone/>
              <a:defRPr/>
            </a:pPr>
            <a:endParaRPr lang="en-US" altLang="en-US" sz="1600" dirty="0" smtClean="0"/>
          </a:p>
          <a:p>
            <a:pPr marL="0" indent="0">
              <a:buNone/>
              <a:defRPr/>
            </a:pPr>
            <a:endParaRPr lang="en-US" altLang="en-US" sz="1600" dirty="0"/>
          </a:p>
          <a:p>
            <a:pPr marL="0" indent="0">
              <a:buNone/>
              <a:defRPr/>
            </a:pPr>
            <a:endParaRPr lang="en-US" altLang="en-US" sz="1600" dirty="0" smtClean="0"/>
          </a:p>
          <a:p>
            <a:pPr marL="0" indent="0">
              <a:buNone/>
              <a:defRPr/>
            </a:pPr>
            <a:r>
              <a:rPr lang="en-US" altLang="en-US" sz="1600" dirty="0"/>
              <a:t>The second step is ionization of the protonated alcohol to give a carbocation.</a:t>
            </a:r>
          </a:p>
          <a:p>
            <a:pPr marL="0" indent="0">
              <a:buNone/>
              <a:defRPr/>
            </a:pPr>
            <a:endParaRPr lang="en-US" altLang="en-US" sz="1600" dirty="0" smtClean="0"/>
          </a:p>
          <a:p>
            <a:pPr marL="0" indent="0">
              <a:buNone/>
              <a:defRPr/>
            </a:pPr>
            <a:endParaRPr lang="en-US" altLang="en-US" sz="1600" dirty="0"/>
          </a:p>
          <a:p>
            <a:pPr marL="0" indent="0">
              <a:buNone/>
              <a:defRPr/>
            </a:pPr>
            <a:endParaRPr lang="en-US" altLang="en-US" sz="1600" dirty="0" smtClean="0"/>
          </a:p>
          <a:p>
            <a:pPr marL="0" indent="0">
              <a:buNone/>
              <a:defRPr/>
            </a:pPr>
            <a:endParaRPr lang="en-US" altLang="en-US" sz="1600" dirty="0" smtClean="0"/>
          </a:p>
          <a:p>
            <a:pPr marL="0" indent="0">
              <a:buNone/>
              <a:defRPr/>
            </a:pPr>
            <a:r>
              <a:rPr lang="en-US" altLang="en-US" sz="1600" dirty="0"/>
              <a:t>Abstraction of a proton completes the mechanism.</a:t>
            </a:r>
          </a:p>
          <a:p>
            <a:pPr marL="0" indent="0">
              <a:buNone/>
              <a:defRPr/>
            </a:pPr>
            <a:endParaRPr lang="en-US" alt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5"/>
          <a:stretch/>
        </p:blipFill>
        <p:spPr>
          <a:xfrm>
            <a:off x="1654949" y="2493645"/>
            <a:ext cx="4714875" cy="7930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3"/>
          <a:stretch/>
        </p:blipFill>
        <p:spPr>
          <a:xfrm>
            <a:off x="1778792" y="5503050"/>
            <a:ext cx="4467187" cy="9485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74"/>
          <a:stretch/>
        </p:blipFill>
        <p:spPr>
          <a:xfrm>
            <a:off x="1435892" y="3924107"/>
            <a:ext cx="5152987" cy="97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8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rgbClr val="000000"/>
                </a:solidFill>
              </a:rPr>
              <a:t>Catalytic Cracking of Alkanes</a:t>
            </a:r>
            <a:endParaRPr lang="en-US" sz="4400" b="0" baseline="-25000" dirty="0" smtClean="0">
              <a:solidFill>
                <a:schemeClr val="tx1"/>
              </a:solidFill>
            </a:endParaRP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69888" y="4700128"/>
            <a:ext cx="8476162" cy="1471172"/>
          </a:xfrm>
        </p:spPr>
        <p:txBody>
          <a:bodyPr/>
          <a:lstStyle/>
          <a:p>
            <a:r>
              <a:rPr lang="en-US" altLang="en-US" sz="2800" dirty="0"/>
              <a:t>A long-chain alkane is heated with a catalyst to produce an alkene and shorter alkane.</a:t>
            </a:r>
          </a:p>
          <a:p>
            <a:r>
              <a:rPr lang="en-US" altLang="en-US" sz="2800" dirty="0"/>
              <a:t>Complex mixtures are produced</a:t>
            </a:r>
            <a:r>
              <a:rPr lang="en-US" altLang="en-US" sz="2800" dirty="0" smtClean="0"/>
              <a:t>.</a:t>
            </a:r>
            <a:endParaRPr lang="en-US" alt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40"/>
          <a:stretch/>
        </p:blipFill>
        <p:spPr>
          <a:xfrm>
            <a:off x="304800" y="2746248"/>
            <a:ext cx="8534400" cy="122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8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Dehydrogenation of Alkanes</a:t>
            </a:r>
            <a:endParaRPr lang="en-US" sz="4400" b="0" baseline="-25000" dirty="0" smtClean="0">
              <a:solidFill>
                <a:schemeClr val="tx1"/>
              </a:solidFill>
            </a:endParaRP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69887" y="4000041"/>
            <a:ext cx="8475029" cy="2332946"/>
          </a:xfrm>
        </p:spPr>
        <p:txBody>
          <a:bodyPr/>
          <a:lstStyle/>
          <a:p>
            <a:r>
              <a:rPr lang="en-US" altLang="en-US" sz="2800" dirty="0"/>
              <a:t>Dehydrogenation is the removal of H</a:t>
            </a:r>
            <a:r>
              <a:rPr lang="en-US" altLang="en-US" sz="2800" baseline="-25000" dirty="0"/>
              <a:t>2</a:t>
            </a:r>
            <a:r>
              <a:rPr lang="en-US" altLang="en-US" sz="2800" dirty="0"/>
              <a:t> from </a:t>
            </a:r>
            <a:r>
              <a:rPr lang="en-US" altLang="en-US" sz="2800" dirty="0" smtClean="0"/>
              <a:t>a molecule</a:t>
            </a:r>
            <a:r>
              <a:rPr lang="en-US" altLang="en-US" sz="2800" dirty="0"/>
              <a:t>, forming an alkene (the reverse of hydrogenation).</a:t>
            </a:r>
          </a:p>
          <a:p>
            <a:r>
              <a:rPr lang="en-US" altLang="en-US" sz="2800" dirty="0"/>
              <a:t>This reaction has an unfavorable enthalpy change but a favorable entropy change.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07" b="50000"/>
          <a:stretch/>
        </p:blipFill>
        <p:spPr>
          <a:xfrm>
            <a:off x="419100" y="1990344"/>
            <a:ext cx="8467725" cy="165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3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Elements of Unsaturation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365125" y="3721068"/>
            <a:ext cx="8634413" cy="156966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b="1" dirty="0"/>
              <a:t>Unsaturation</a:t>
            </a:r>
            <a:r>
              <a:rPr lang="en-US" altLang="en-US" sz="2400" dirty="0"/>
              <a:t> is a structural element that decreases the number of hydrogens in the molecule by two.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It is also called </a:t>
            </a:r>
            <a:r>
              <a:rPr lang="en-US" altLang="en-US" sz="2400" b="1" dirty="0"/>
              <a:t>index of hydrogen deficiency</a:t>
            </a:r>
            <a:r>
              <a:rPr lang="en-US" altLang="en-US" sz="2400" dirty="0"/>
              <a:t>.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Double bonds and rings are elements of unsaturation.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3"/>
          <a:stretch/>
        </p:blipFill>
        <p:spPr>
          <a:xfrm>
            <a:off x="304800" y="2081117"/>
            <a:ext cx="8534400" cy="98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4400" b="0" dirty="0">
                <a:solidFill>
                  <a:schemeClr val="tx1"/>
                </a:solidFill>
              </a:rPr>
              <a:t>Calculating </a:t>
            </a:r>
            <a:r>
              <a:rPr lang="en-US" altLang="en-US" sz="4400" b="0" dirty="0" err="1">
                <a:solidFill>
                  <a:schemeClr val="tx1"/>
                </a:solidFill>
              </a:rPr>
              <a:t>Unsaturations</a:t>
            </a:r>
            <a:endParaRPr lang="en-US" sz="4400" b="0" dirty="0" smtClean="0">
              <a:solidFill>
                <a:schemeClr val="tx1"/>
              </a:solidFill>
            </a:endParaRP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365125" y="1685925"/>
            <a:ext cx="8634413" cy="3877985"/>
          </a:xfrm>
        </p:spPr>
        <p:txBody>
          <a:bodyPr/>
          <a:lstStyle/>
          <a:p>
            <a:r>
              <a:rPr lang="en-US" altLang="en-US" sz="3000" dirty="0"/>
              <a:t>To calculate the number of </a:t>
            </a:r>
            <a:r>
              <a:rPr lang="en-US" altLang="en-US" sz="3000" dirty="0" err="1"/>
              <a:t>unsaturations</a:t>
            </a:r>
            <a:r>
              <a:rPr lang="en-US" altLang="en-US" sz="3000" dirty="0"/>
              <a:t>, first find the number of hydrogens the carbons would have if the compounds were saturated. Then subtract the actual number of hydrogens and divide by 2.</a:t>
            </a:r>
          </a:p>
          <a:p>
            <a:r>
              <a:rPr lang="en-US" altLang="en-US" sz="3000" dirty="0"/>
              <a:t>This calculation cannot distinguish between </a:t>
            </a:r>
            <a:r>
              <a:rPr lang="en-US" altLang="en-US" sz="3000" dirty="0" err="1"/>
              <a:t>unsaturations</a:t>
            </a:r>
            <a:r>
              <a:rPr lang="en-US" altLang="en-US" sz="3000" dirty="0"/>
              <a:t> from multiple bonds and those from rings.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5Lect_template">
  <a:themeElements>
    <a:clrScheme name="HA5Lect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A5Lect_template">
      <a:majorFont>
        <a:latin typeface="Arial"/>
        <a:ea typeface=""/>
        <a:cs typeface="Times New Roman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HA5Lec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 Design">
  <a:themeElements>
    <a:clrScheme name="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14686</TotalTime>
  <Words>2077</Words>
  <Application>Microsoft Office PowerPoint</Application>
  <PresentationFormat>On-screen Show (4:3)</PresentationFormat>
  <Paragraphs>336</Paragraphs>
  <Slides>72</Slides>
  <Notes>71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74" baseType="lpstr">
      <vt:lpstr>HA5Lect_template</vt:lpstr>
      <vt:lpstr>2_Default Design</vt:lpstr>
      <vt:lpstr>PowerPoint Presentation</vt:lpstr>
      <vt:lpstr>Introduction</vt:lpstr>
      <vt:lpstr>Sigma Bonds of Ethylene</vt:lpstr>
      <vt:lpstr>Orbital Description</vt:lpstr>
      <vt:lpstr>Bond Lengths and Angles</vt:lpstr>
      <vt:lpstr>Pi Bonding in Ethylene</vt:lpstr>
      <vt:lpstr>Cis-Trans Interconversion</vt:lpstr>
      <vt:lpstr>Elements of Unsaturation</vt:lpstr>
      <vt:lpstr>Calculating Unsaturations</vt:lpstr>
      <vt:lpstr>Degrees of Unsaturation:  The Nitrogen Atom</vt:lpstr>
      <vt:lpstr>Example: Calculate the Unsaturations for a Compound with Formula C5H8.</vt:lpstr>
      <vt:lpstr>Elements of Unsaturation: Heteroatoms</vt:lpstr>
      <vt:lpstr>Example: Calculate the Unsaturations for a Compound with Formula C4H7Br.</vt:lpstr>
      <vt:lpstr>Example: Calculate the Unsaturations for a Compound with Formula C6H7N.</vt:lpstr>
      <vt:lpstr>IUPAC Nomenclature</vt:lpstr>
      <vt:lpstr>IUPAC and New IUPAC</vt:lpstr>
      <vt:lpstr>Ring Nomenclature</vt:lpstr>
      <vt:lpstr>Multiple Double Bonds</vt:lpstr>
      <vt:lpstr>Alkenes As Substitutents</vt:lpstr>
      <vt:lpstr>Cis-Trans Isomers</vt:lpstr>
      <vt:lpstr>Cyclic Compounds </vt:lpstr>
      <vt:lpstr>Biochemistry Application</vt:lpstr>
      <vt:lpstr>E-Z Nomenclature</vt:lpstr>
      <vt:lpstr>Example</vt:lpstr>
      <vt:lpstr>Cyclic Stereoisomers</vt:lpstr>
      <vt:lpstr>Stereochemistry in Dienes</vt:lpstr>
      <vt:lpstr>Commercial Uses of Ethylene</vt:lpstr>
      <vt:lpstr>Commercial Uses of Propylene</vt:lpstr>
      <vt:lpstr>Addition Polymers</vt:lpstr>
      <vt:lpstr>Physical Properties of Alkenes</vt:lpstr>
      <vt:lpstr>Polarity and Dipole Moments of Alkenes</vt:lpstr>
      <vt:lpstr>PowerPoint Presentation</vt:lpstr>
      <vt:lpstr>Heat of Hydrogenation</vt:lpstr>
      <vt:lpstr>Relative Heats of Hydrogenation</vt:lpstr>
      <vt:lpstr>Relative Stabilities</vt:lpstr>
      <vt:lpstr>Cycloalkenes</vt:lpstr>
      <vt:lpstr>Cyclopropene</vt:lpstr>
      <vt:lpstr>Stability of Cycloalkene</vt:lpstr>
      <vt:lpstr>Bredt’s Rule</vt:lpstr>
      <vt:lpstr>Solved Problem 1</vt:lpstr>
      <vt:lpstr>Physical Properties of Alkenes</vt:lpstr>
      <vt:lpstr>Alkene Synthesis Overview</vt:lpstr>
      <vt:lpstr>Elimination Reactions</vt:lpstr>
      <vt:lpstr>The E1 Reaction</vt:lpstr>
      <vt:lpstr>E1 Mechanism</vt:lpstr>
      <vt:lpstr>A Closer Look</vt:lpstr>
      <vt:lpstr>E1 Energy Diagram</vt:lpstr>
      <vt:lpstr>Zaitsev’s Rule</vt:lpstr>
      <vt:lpstr>Alkene Stability</vt:lpstr>
      <vt:lpstr>The E2 Reaction</vt:lpstr>
      <vt:lpstr>The E2 Reaction</vt:lpstr>
      <vt:lpstr>The E2 Mechanism</vt:lpstr>
      <vt:lpstr>Bulky Bases in E2 Eliminations;  Hofmann Orientation</vt:lpstr>
      <vt:lpstr>Zaitsev and Hofmann Products</vt:lpstr>
      <vt:lpstr>E2 Stereochemistry</vt:lpstr>
      <vt:lpstr>E2 Stereochemistry</vt:lpstr>
      <vt:lpstr>Stereochemistry of E2 Elimination</vt:lpstr>
      <vt:lpstr>Solved Problem 2</vt:lpstr>
      <vt:lpstr>E2 Reactions on Cyclohexanes</vt:lpstr>
      <vt:lpstr>Solved Problem 3</vt:lpstr>
      <vt:lpstr>Substitution or Elimination?</vt:lpstr>
      <vt:lpstr>PowerPoint Presentation</vt:lpstr>
      <vt:lpstr>Secondary Alkyl Halides</vt:lpstr>
      <vt:lpstr>Solved Problem 4</vt:lpstr>
      <vt:lpstr>Solved Problem 5</vt:lpstr>
      <vt:lpstr>E1 and SN1 Mechanisms</vt:lpstr>
      <vt:lpstr>Dehydration of Alcohols</vt:lpstr>
      <vt:lpstr>Dehydration Mechanism: E1</vt:lpstr>
      <vt:lpstr>Dehydration Mechanism: Step 3</vt:lpstr>
      <vt:lpstr>Solved Problem 6</vt:lpstr>
      <vt:lpstr>Catalytic Cracking of Alkanes</vt:lpstr>
      <vt:lpstr>Dehydrogenation of Alkanes</vt:lpstr>
    </vt:vector>
  </TitlesOfParts>
  <Company>뿿ˤʤ㏘뿿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 U</dc:creator>
  <cp:lastModifiedBy>GEX</cp:lastModifiedBy>
  <cp:revision>322</cp:revision>
  <dcterms:created xsi:type="dcterms:W3CDTF">2007-09-26T05:29:17Z</dcterms:created>
  <dcterms:modified xsi:type="dcterms:W3CDTF">2016-04-06T13:52:44Z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